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605" r:id="rId2"/>
    <p:sldId id="632" r:id="rId3"/>
    <p:sldId id="656" r:id="rId4"/>
    <p:sldId id="633" r:id="rId5"/>
    <p:sldId id="626" r:id="rId6"/>
    <p:sldId id="598" r:id="rId7"/>
    <p:sldId id="657" r:id="rId8"/>
    <p:sldId id="599" r:id="rId9"/>
    <p:sldId id="600" r:id="rId10"/>
    <p:sldId id="608" r:id="rId11"/>
    <p:sldId id="655" r:id="rId12"/>
    <p:sldId id="635" r:id="rId13"/>
    <p:sldId id="609" r:id="rId14"/>
    <p:sldId id="636" r:id="rId15"/>
    <p:sldId id="654" r:id="rId16"/>
    <p:sldId id="610" r:id="rId17"/>
    <p:sldId id="637" r:id="rId18"/>
    <p:sldId id="653" r:id="rId19"/>
    <p:sldId id="611" r:id="rId20"/>
    <p:sldId id="588" r:id="rId21"/>
    <p:sldId id="638" r:id="rId22"/>
    <p:sldId id="601" r:id="rId23"/>
    <p:sldId id="651"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CFDF29-57CE-4AC8-BA86-3329AB3C541E}" type="datetimeFigureOut">
              <a:rPr lang="de-DE" smtClean="0"/>
              <a:t>30.06.2025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551A4-8CBD-4F34-90DD-1205B1FD3DD6}" type="slidenum">
              <a:rPr lang="de-DE" smtClean="0"/>
              <a:t>‹Nr.›</a:t>
            </a:fld>
            <a:endParaRPr lang="de-DE"/>
          </a:p>
        </p:txBody>
      </p:sp>
    </p:spTree>
    <p:extLst>
      <p:ext uri="{BB962C8B-B14F-4D97-AF65-F5344CB8AC3E}">
        <p14:creationId xmlns:p14="http://schemas.microsoft.com/office/powerpoint/2010/main" val="673086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1</a:t>
            </a:fld>
            <a:endParaRPr lang="de-DE" dirty="0"/>
          </a:p>
        </p:txBody>
      </p:sp>
    </p:spTree>
    <p:extLst>
      <p:ext uri="{BB962C8B-B14F-4D97-AF65-F5344CB8AC3E}">
        <p14:creationId xmlns:p14="http://schemas.microsoft.com/office/powerpoint/2010/main" val="419910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2</a:t>
            </a:fld>
            <a:endParaRPr lang="de-DE" dirty="0"/>
          </a:p>
        </p:txBody>
      </p:sp>
    </p:spTree>
    <p:extLst>
      <p:ext uri="{BB962C8B-B14F-4D97-AF65-F5344CB8AC3E}">
        <p14:creationId xmlns:p14="http://schemas.microsoft.com/office/powerpoint/2010/main" val="4265330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3</a:t>
            </a:fld>
            <a:endParaRPr lang="de-DE" dirty="0"/>
          </a:p>
        </p:txBody>
      </p:sp>
    </p:spTree>
    <p:extLst>
      <p:ext uri="{BB962C8B-B14F-4D97-AF65-F5344CB8AC3E}">
        <p14:creationId xmlns:p14="http://schemas.microsoft.com/office/powerpoint/2010/main" val="769823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4</a:t>
            </a:fld>
            <a:endParaRPr lang="de-DE" dirty="0"/>
          </a:p>
        </p:txBody>
      </p:sp>
    </p:spTree>
    <p:extLst>
      <p:ext uri="{BB962C8B-B14F-4D97-AF65-F5344CB8AC3E}">
        <p14:creationId xmlns:p14="http://schemas.microsoft.com/office/powerpoint/2010/main" val="314898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1E04213-91F3-4040-884F-5F55FCDA4BD4}" type="slidenum">
              <a:rPr lang="de-DE" smtClean="0"/>
              <a:t>5</a:t>
            </a:fld>
            <a:endParaRPr lang="de-DE" dirty="0"/>
          </a:p>
        </p:txBody>
      </p:sp>
    </p:spTree>
    <p:extLst>
      <p:ext uri="{BB962C8B-B14F-4D97-AF65-F5344CB8AC3E}">
        <p14:creationId xmlns:p14="http://schemas.microsoft.com/office/powerpoint/2010/main" val="2823292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Zusammengefasst ist das richtige Verhalten in besonderen Gefahrenlagen von entscheidender Bedeutung, um Schäden zu minimieren, das Leben zu retten und sicherzustellen, dass Hilfe schnell und effektiv organisiert wird.</a:t>
            </a:r>
          </a:p>
        </p:txBody>
      </p:sp>
      <p:sp>
        <p:nvSpPr>
          <p:cNvPr id="4" name="Foliennummernplatzhalter 3"/>
          <p:cNvSpPr>
            <a:spLocks noGrp="1"/>
          </p:cNvSpPr>
          <p:nvPr>
            <p:ph type="sldNum" sz="quarter" idx="5"/>
          </p:nvPr>
        </p:nvSpPr>
        <p:spPr/>
        <p:txBody>
          <a:bodyPr/>
          <a:lstStyle/>
          <a:p>
            <a:fld id="{51E04213-91F3-4040-884F-5F55FCDA4BD4}" type="slidenum">
              <a:rPr lang="de-DE" smtClean="0"/>
              <a:t>6</a:t>
            </a:fld>
            <a:endParaRPr lang="de-DE" dirty="0"/>
          </a:p>
        </p:txBody>
      </p:sp>
    </p:spTree>
    <p:extLst>
      <p:ext uri="{BB962C8B-B14F-4D97-AF65-F5344CB8AC3E}">
        <p14:creationId xmlns:p14="http://schemas.microsoft.com/office/powerpoint/2010/main" val="3587833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Zusammengefasst ist das richtige Verhalten in besonderen Gefahrenlagen von entscheidender Bedeutung, um Schäden zu minimieren, das Leben zu retten und sicherzustellen, dass Hilfe schnell und effektiv organisiert wird.</a:t>
            </a:r>
          </a:p>
        </p:txBody>
      </p:sp>
      <p:sp>
        <p:nvSpPr>
          <p:cNvPr id="4" name="Foliennummernplatzhalter 3"/>
          <p:cNvSpPr>
            <a:spLocks noGrp="1"/>
          </p:cNvSpPr>
          <p:nvPr>
            <p:ph type="sldNum" sz="quarter" idx="5"/>
          </p:nvPr>
        </p:nvSpPr>
        <p:spPr/>
        <p:txBody>
          <a:bodyPr/>
          <a:lstStyle/>
          <a:p>
            <a:fld id="{51E04213-91F3-4040-884F-5F55FCDA4BD4}" type="slidenum">
              <a:rPr lang="de-DE" smtClean="0"/>
              <a:t>7</a:t>
            </a:fld>
            <a:endParaRPr lang="de-DE" dirty="0"/>
          </a:p>
        </p:txBody>
      </p:sp>
    </p:spTree>
    <p:extLst>
      <p:ext uri="{BB962C8B-B14F-4D97-AF65-F5344CB8AC3E}">
        <p14:creationId xmlns:p14="http://schemas.microsoft.com/office/powerpoint/2010/main" val="3063450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Notfallhilfefähigkeiten, die über die üblichen </a:t>
            </a:r>
            <a:r>
              <a:rPr lang="de-DE" sz="1100" b="1" dirty="0"/>
              <a:t>Erste-Hilfe-Fähigkeiten</a:t>
            </a:r>
            <a:r>
              <a:rPr lang="de-DE" sz="1100" dirty="0"/>
              <a:t> hinausgehen, umfassen eine erweiterte Palette an Fähigkeiten, die es ermöglichen, in speziellen, komplexeren oder kritischeren Notfällen effektiv zu handeln. Während Erste Hilfe grundlegende Maßnahmen wie die Herz-Lungen-Wiederbelebung (HLW), die Behandlung von Wunden oder die stabile Seitenlage abdeckt, beziehen sich erweiterte Notfallhilfefähigkeiten auf spezialisierte Techniken, die eine fundiertere medizinische Unterstützung bieten oder in besonderen, oft schwierigen Notfallsituationen erforderlich sind.</a:t>
            </a:r>
          </a:p>
        </p:txBody>
      </p:sp>
      <p:sp>
        <p:nvSpPr>
          <p:cNvPr id="4" name="Foliennummernplatzhalter 3"/>
          <p:cNvSpPr>
            <a:spLocks noGrp="1"/>
          </p:cNvSpPr>
          <p:nvPr>
            <p:ph type="sldNum" sz="quarter" idx="5"/>
          </p:nvPr>
        </p:nvSpPr>
        <p:spPr/>
        <p:txBody>
          <a:bodyPr/>
          <a:lstStyle/>
          <a:p>
            <a:fld id="{51E04213-91F3-4040-884F-5F55FCDA4BD4}" type="slidenum">
              <a:rPr lang="de-DE" smtClean="0"/>
              <a:t>8</a:t>
            </a:fld>
            <a:endParaRPr lang="de-DE" dirty="0"/>
          </a:p>
        </p:txBody>
      </p:sp>
    </p:spTree>
    <p:extLst>
      <p:ext uri="{BB962C8B-B14F-4D97-AF65-F5344CB8AC3E}">
        <p14:creationId xmlns:p14="http://schemas.microsoft.com/office/powerpoint/2010/main" val="171103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Um diese erweiterten Notfallhilfefähigkeiten zu erlernen, sind spezielle Schulungen erforderlich. Solche Schulungen gehen weit über das hinaus, was in traditionellen Erste-Hilfe-Kursen behandelt wird und bereiten die Teilnehmer darauf vor, auch in schwierigen und lebensbedrohlichen Notfallsituationen kompetent und sicher zu handeln.</a:t>
            </a:r>
          </a:p>
          <a:p>
            <a:r>
              <a:rPr lang="de-DE" sz="1100" dirty="0"/>
              <a:t>Erweiterte Notfallhilfefähigkeiten beinhalten spezialisierte Techniken und Wissen, um in extremen oder komplexen Notfällen effektiver zu handeln. Diese Fähigkeiten gehen weit über die Grundlagen der Ersten Hilfe hinaus und beinhalten alles von fortgeschrittenen Atemwegstechniken bis hin zu Psychosozialer Unterstützung und spezialisierter Wundversorgung. Sie sind besonders in Notfallsituationen entscheidend, in denen das schnelle und gezielte Handeln den Unterschied zwischen Leben und Tod ausmachen kann.</a:t>
            </a:r>
          </a:p>
          <a:p>
            <a:endParaRPr lang="de-DE" dirty="0"/>
          </a:p>
        </p:txBody>
      </p:sp>
      <p:sp>
        <p:nvSpPr>
          <p:cNvPr id="4" name="Foliennummernplatzhalter 3"/>
          <p:cNvSpPr>
            <a:spLocks noGrp="1"/>
          </p:cNvSpPr>
          <p:nvPr>
            <p:ph type="sldNum" sz="quarter" idx="5"/>
          </p:nvPr>
        </p:nvSpPr>
        <p:spPr/>
        <p:txBody>
          <a:bodyPr/>
          <a:lstStyle/>
          <a:p>
            <a:fld id="{51E04213-91F3-4040-884F-5F55FCDA4BD4}" type="slidenum">
              <a:rPr lang="de-DE" smtClean="0"/>
              <a:t>9</a:t>
            </a:fld>
            <a:endParaRPr lang="de-DE" dirty="0"/>
          </a:p>
        </p:txBody>
      </p:sp>
    </p:spTree>
    <p:extLst>
      <p:ext uri="{BB962C8B-B14F-4D97-AF65-F5344CB8AC3E}">
        <p14:creationId xmlns:p14="http://schemas.microsoft.com/office/powerpoint/2010/main" val="3951110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10</a:t>
            </a:fld>
            <a:endParaRPr lang="de-DE" dirty="0"/>
          </a:p>
        </p:txBody>
      </p:sp>
    </p:spTree>
    <p:extLst>
      <p:ext uri="{BB962C8B-B14F-4D97-AF65-F5344CB8AC3E}">
        <p14:creationId xmlns:p14="http://schemas.microsoft.com/office/powerpoint/2010/main" val="581771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11</a:t>
            </a:fld>
            <a:endParaRPr lang="de-DE" dirty="0"/>
          </a:p>
        </p:txBody>
      </p:sp>
    </p:spTree>
    <p:extLst>
      <p:ext uri="{BB962C8B-B14F-4D97-AF65-F5344CB8AC3E}">
        <p14:creationId xmlns:p14="http://schemas.microsoft.com/office/powerpoint/2010/main" val="3927119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12</a:t>
            </a:fld>
            <a:endParaRPr lang="de-DE" dirty="0"/>
          </a:p>
        </p:txBody>
      </p:sp>
    </p:spTree>
    <p:extLst>
      <p:ext uri="{BB962C8B-B14F-4D97-AF65-F5344CB8AC3E}">
        <p14:creationId xmlns:p14="http://schemas.microsoft.com/office/powerpoint/2010/main" val="2435542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13</a:t>
            </a:fld>
            <a:endParaRPr lang="de-DE" dirty="0"/>
          </a:p>
        </p:txBody>
      </p:sp>
    </p:spTree>
    <p:extLst>
      <p:ext uri="{BB962C8B-B14F-4D97-AF65-F5344CB8AC3E}">
        <p14:creationId xmlns:p14="http://schemas.microsoft.com/office/powerpoint/2010/main" val="220731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14</a:t>
            </a:fld>
            <a:endParaRPr lang="de-DE" dirty="0"/>
          </a:p>
        </p:txBody>
      </p:sp>
    </p:spTree>
    <p:extLst>
      <p:ext uri="{BB962C8B-B14F-4D97-AF65-F5344CB8AC3E}">
        <p14:creationId xmlns:p14="http://schemas.microsoft.com/office/powerpoint/2010/main" val="753337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15</a:t>
            </a:fld>
            <a:endParaRPr lang="de-DE" dirty="0"/>
          </a:p>
        </p:txBody>
      </p:sp>
    </p:spTree>
    <p:extLst>
      <p:ext uri="{BB962C8B-B14F-4D97-AF65-F5344CB8AC3E}">
        <p14:creationId xmlns:p14="http://schemas.microsoft.com/office/powerpoint/2010/main" val="1194015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16</a:t>
            </a:fld>
            <a:endParaRPr lang="de-DE" dirty="0"/>
          </a:p>
        </p:txBody>
      </p:sp>
    </p:spTree>
    <p:extLst>
      <p:ext uri="{BB962C8B-B14F-4D97-AF65-F5344CB8AC3E}">
        <p14:creationId xmlns:p14="http://schemas.microsoft.com/office/powerpoint/2010/main" val="2918980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17</a:t>
            </a:fld>
            <a:endParaRPr lang="de-DE" dirty="0"/>
          </a:p>
        </p:txBody>
      </p:sp>
    </p:spTree>
    <p:extLst>
      <p:ext uri="{BB962C8B-B14F-4D97-AF65-F5344CB8AC3E}">
        <p14:creationId xmlns:p14="http://schemas.microsoft.com/office/powerpoint/2010/main" val="1586490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18</a:t>
            </a:fld>
            <a:endParaRPr lang="de-DE" dirty="0"/>
          </a:p>
        </p:txBody>
      </p:sp>
    </p:spTree>
    <p:extLst>
      <p:ext uri="{BB962C8B-B14F-4D97-AF65-F5344CB8AC3E}">
        <p14:creationId xmlns:p14="http://schemas.microsoft.com/office/powerpoint/2010/main" val="3200802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19</a:t>
            </a:fld>
            <a:endParaRPr lang="de-DE" dirty="0"/>
          </a:p>
        </p:txBody>
      </p:sp>
    </p:spTree>
    <p:extLst>
      <p:ext uri="{BB962C8B-B14F-4D97-AF65-F5344CB8AC3E}">
        <p14:creationId xmlns:p14="http://schemas.microsoft.com/office/powerpoint/2010/main" val="950624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20</a:t>
            </a:fld>
            <a:endParaRPr lang="de-DE" dirty="0"/>
          </a:p>
        </p:txBody>
      </p:sp>
    </p:spTree>
    <p:extLst>
      <p:ext uri="{BB962C8B-B14F-4D97-AF65-F5344CB8AC3E}">
        <p14:creationId xmlns:p14="http://schemas.microsoft.com/office/powerpoint/2010/main" val="3054295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1E04213-91F3-4040-884F-5F55FCDA4BD4}" type="slidenum">
              <a:rPr lang="de-DE" smtClean="0"/>
              <a:t>21</a:t>
            </a:fld>
            <a:endParaRPr lang="de-DE" dirty="0"/>
          </a:p>
        </p:txBody>
      </p:sp>
    </p:spTree>
    <p:extLst>
      <p:ext uri="{BB962C8B-B14F-4D97-AF65-F5344CB8AC3E}">
        <p14:creationId xmlns:p14="http://schemas.microsoft.com/office/powerpoint/2010/main" val="3830567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Erweiterte Notfallhilfefähigkeiten für Laien in Katastrophensituationen beinhalten vor allem das richtige Erkennen von Gefahrensituationen, die Anwendung von </a:t>
            </a:r>
            <a:r>
              <a:rPr lang="de-DE" sz="1100" b="1" dirty="0"/>
              <a:t>Lebensrettenden Maßnahmen</a:t>
            </a:r>
            <a:r>
              <a:rPr lang="de-DE" sz="1100" dirty="0"/>
              <a:t> und das </a:t>
            </a:r>
            <a:r>
              <a:rPr lang="de-DE" sz="1100" b="1" dirty="0"/>
              <a:t>Sichern von Verletzten</a:t>
            </a:r>
            <a:r>
              <a:rPr lang="de-DE" sz="1100" dirty="0"/>
              <a:t>. Laien müssen in der Lage sein, </a:t>
            </a:r>
            <a:r>
              <a:rPr lang="de-DE" sz="1100" b="1" dirty="0"/>
              <a:t>improvisierte Lösungen</a:t>
            </a:r>
            <a:r>
              <a:rPr lang="de-DE" sz="1100" dirty="0"/>
              <a:t> zu finden und in einer chaotischen Situation ruhig und strukturiert zu handeln. Indem sie sich mit diesen Fähigkeiten vertraut machen, können sie einen wichtigen Beitrag zum Überleben und zur Unterstützung von anderen in extremen Notfällen leisten.</a:t>
            </a:r>
          </a:p>
        </p:txBody>
      </p:sp>
      <p:sp>
        <p:nvSpPr>
          <p:cNvPr id="4" name="Foliennummernplatzhalter 3"/>
          <p:cNvSpPr>
            <a:spLocks noGrp="1"/>
          </p:cNvSpPr>
          <p:nvPr>
            <p:ph type="sldNum" sz="quarter" idx="5"/>
          </p:nvPr>
        </p:nvSpPr>
        <p:spPr/>
        <p:txBody>
          <a:bodyPr/>
          <a:lstStyle/>
          <a:p>
            <a:fld id="{51E04213-91F3-4040-884F-5F55FCDA4BD4}" type="slidenum">
              <a:rPr lang="de-DE" smtClean="0"/>
              <a:t>22</a:t>
            </a:fld>
            <a:endParaRPr lang="de-DE" dirty="0"/>
          </a:p>
        </p:txBody>
      </p:sp>
    </p:spTree>
    <p:extLst>
      <p:ext uri="{BB962C8B-B14F-4D97-AF65-F5344CB8AC3E}">
        <p14:creationId xmlns:p14="http://schemas.microsoft.com/office/powerpoint/2010/main" val="15375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C82DE9-AA9F-4FF0-8509-DF44C80429E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8300785-E7AF-4443-B211-9D35C4EA74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0000D19-4CC2-4433-B6D4-E540B2C48C12}"/>
              </a:ext>
            </a:extLst>
          </p:cNvPr>
          <p:cNvSpPr>
            <a:spLocks noGrp="1"/>
          </p:cNvSpPr>
          <p:nvPr>
            <p:ph type="dt" sz="half" idx="10"/>
          </p:nvPr>
        </p:nvSpPr>
        <p:spPr/>
        <p:txBody>
          <a:bodyPr/>
          <a:lstStyle/>
          <a:p>
            <a:fld id="{9CD9B194-54B7-4177-87BC-6E9F56D3B5CD}" type="datetimeFigureOut">
              <a:rPr lang="de-DE" smtClean="0"/>
              <a:t>30.06.2025</a:t>
            </a:fld>
            <a:endParaRPr lang="de-DE"/>
          </a:p>
        </p:txBody>
      </p:sp>
      <p:sp>
        <p:nvSpPr>
          <p:cNvPr id="5" name="Fußzeilenplatzhalter 4">
            <a:extLst>
              <a:ext uri="{FF2B5EF4-FFF2-40B4-BE49-F238E27FC236}">
                <a16:creationId xmlns:a16="http://schemas.microsoft.com/office/drawing/2014/main" id="{8A4DDA9E-362B-424A-8872-88D1B126A4E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7FED01B-815B-4F9E-99ED-6DC88A1D0F8C}"/>
              </a:ext>
            </a:extLst>
          </p:cNvPr>
          <p:cNvSpPr>
            <a:spLocks noGrp="1"/>
          </p:cNvSpPr>
          <p:nvPr>
            <p:ph type="sldNum" sz="quarter" idx="12"/>
          </p:nvPr>
        </p:nvSpPr>
        <p:spPr/>
        <p:txBody>
          <a:bodyPr/>
          <a:lstStyle/>
          <a:p>
            <a:fld id="{55DA78ED-2BCA-4A37-8C95-7A26F7927836}" type="slidenum">
              <a:rPr lang="de-DE" smtClean="0"/>
              <a:t>‹Nr.›</a:t>
            </a:fld>
            <a:endParaRPr lang="de-DE"/>
          </a:p>
        </p:txBody>
      </p:sp>
    </p:spTree>
    <p:extLst>
      <p:ext uri="{BB962C8B-B14F-4D97-AF65-F5344CB8AC3E}">
        <p14:creationId xmlns:p14="http://schemas.microsoft.com/office/powerpoint/2010/main" val="1854616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7B8082-0397-4C6D-BA2F-372434E2394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3F5AC66-E77A-42F3-8BCB-755C46AA855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7E53D17-F3E0-4AE0-A649-B8E758DD66B0}"/>
              </a:ext>
            </a:extLst>
          </p:cNvPr>
          <p:cNvSpPr>
            <a:spLocks noGrp="1"/>
          </p:cNvSpPr>
          <p:nvPr>
            <p:ph type="dt" sz="half" idx="10"/>
          </p:nvPr>
        </p:nvSpPr>
        <p:spPr/>
        <p:txBody>
          <a:bodyPr/>
          <a:lstStyle/>
          <a:p>
            <a:fld id="{9CD9B194-54B7-4177-87BC-6E9F56D3B5CD}" type="datetimeFigureOut">
              <a:rPr lang="de-DE" smtClean="0"/>
              <a:t>30.06.2025</a:t>
            </a:fld>
            <a:endParaRPr lang="de-DE"/>
          </a:p>
        </p:txBody>
      </p:sp>
      <p:sp>
        <p:nvSpPr>
          <p:cNvPr id="5" name="Fußzeilenplatzhalter 4">
            <a:extLst>
              <a:ext uri="{FF2B5EF4-FFF2-40B4-BE49-F238E27FC236}">
                <a16:creationId xmlns:a16="http://schemas.microsoft.com/office/drawing/2014/main" id="{29889D75-A730-4BCE-BB37-E06446983D1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B99E808-F242-4FF7-9ED2-B367E038C19E}"/>
              </a:ext>
            </a:extLst>
          </p:cNvPr>
          <p:cNvSpPr>
            <a:spLocks noGrp="1"/>
          </p:cNvSpPr>
          <p:nvPr>
            <p:ph type="sldNum" sz="quarter" idx="12"/>
          </p:nvPr>
        </p:nvSpPr>
        <p:spPr/>
        <p:txBody>
          <a:bodyPr/>
          <a:lstStyle/>
          <a:p>
            <a:fld id="{55DA78ED-2BCA-4A37-8C95-7A26F7927836}" type="slidenum">
              <a:rPr lang="de-DE" smtClean="0"/>
              <a:t>‹Nr.›</a:t>
            </a:fld>
            <a:endParaRPr lang="de-DE"/>
          </a:p>
        </p:txBody>
      </p:sp>
    </p:spTree>
    <p:extLst>
      <p:ext uri="{BB962C8B-B14F-4D97-AF65-F5344CB8AC3E}">
        <p14:creationId xmlns:p14="http://schemas.microsoft.com/office/powerpoint/2010/main" val="3763101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AF0CC8-0829-4B8A-ADE2-2D9D96DE4B3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2B4D0A1-696C-426D-B2B2-223B311B88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40B4917D-0EEC-4D21-A6C6-727B4D080033}"/>
              </a:ext>
            </a:extLst>
          </p:cNvPr>
          <p:cNvSpPr>
            <a:spLocks noGrp="1"/>
          </p:cNvSpPr>
          <p:nvPr>
            <p:ph type="dt" sz="half" idx="10"/>
          </p:nvPr>
        </p:nvSpPr>
        <p:spPr/>
        <p:txBody>
          <a:bodyPr/>
          <a:lstStyle/>
          <a:p>
            <a:fld id="{9CD9B194-54B7-4177-87BC-6E9F56D3B5CD}" type="datetimeFigureOut">
              <a:rPr lang="de-DE" smtClean="0"/>
              <a:t>30.06.2025</a:t>
            </a:fld>
            <a:endParaRPr lang="de-DE"/>
          </a:p>
        </p:txBody>
      </p:sp>
      <p:sp>
        <p:nvSpPr>
          <p:cNvPr id="5" name="Fußzeilenplatzhalter 4">
            <a:extLst>
              <a:ext uri="{FF2B5EF4-FFF2-40B4-BE49-F238E27FC236}">
                <a16:creationId xmlns:a16="http://schemas.microsoft.com/office/drawing/2014/main" id="{F60C0228-8FC5-4F33-863D-58AD7A86F45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035BF28-D4B5-4030-B892-05828145C714}"/>
              </a:ext>
            </a:extLst>
          </p:cNvPr>
          <p:cNvSpPr>
            <a:spLocks noGrp="1"/>
          </p:cNvSpPr>
          <p:nvPr>
            <p:ph type="sldNum" sz="quarter" idx="12"/>
          </p:nvPr>
        </p:nvSpPr>
        <p:spPr/>
        <p:txBody>
          <a:bodyPr/>
          <a:lstStyle/>
          <a:p>
            <a:fld id="{55DA78ED-2BCA-4A37-8C95-7A26F7927836}" type="slidenum">
              <a:rPr lang="de-DE" smtClean="0"/>
              <a:t>‹Nr.›</a:t>
            </a:fld>
            <a:endParaRPr lang="de-DE"/>
          </a:p>
        </p:txBody>
      </p:sp>
    </p:spTree>
    <p:extLst>
      <p:ext uri="{BB962C8B-B14F-4D97-AF65-F5344CB8AC3E}">
        <p14:creationId xmlns:p14="http://schemas.microsoft.com/office/powerpoint/2010/main" val="638848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EC2B10-127A-4FA8-AE1E-D32E8839785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205A977-541A-457E-A803-D976F7A55E9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ACC1923-BB2D-4728-BA41-109756CAD1B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769E0B3D-82CA-4710-AF1A-B8671A55527A}"/>
              </a:ext>
            </a:extLst>
          </p:cNvPr>
          <p:cNvSpPr>
            <a:spLocks noGrp="1"/>
          </p:cNvSpPr>
          <p:nvPr>
            <p:ph type="dt" sz="half" idx="10"/>
          </p:nvPr>
        </p:nvSpPr>
        <p:spPr/>
        <p:txBody>
          <a:bodyPr/>
          <a:lstStyle/>
          <a:p>
            <a:fld id="{9CD9B194-54B7-4177-87BC-6E9F56D3B5CD}" type="datetimeFigureOut">
              <a:rPr lang="de-DE" smtClean="0"/>
              <a:t>30.06.2025</a:t>
            </a:fld>
            <a:endParaRPr lang="de-DE"/>
          </a:p>
        </p:txBody>
      </p:sp>
      <p:sp>
        <p:nvSpPr>
          <p:cNvPr id="6" name="Fußzeilenplatzhalter 5">
            <a:extLst>
              <a:ext uri="{FF2B5EF4-FFF2-40B4-BE49-F238E27FC236}">
                <a16:creationId xmlns:a16="http://schemas.microsoft.com/office/drawing/2014/main" id="{DEAB6A89-4802-401D-A2B7-D34923468B6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8F6C673-50D4-4380-AC7B-BB292241635E}"/>
              </a:ext>
            </a:extLst>
          </p:cNvPr>
          <p:cNvSpPr>
            <a:spLocks noGrp="1"/>
          </p:cNvSpPr>
          <p:nvPr>
            <p:ph type="sldNum" sz="quarter" idx="12"/>
          </p:nvPr>
        </p:nvSpPr>
        <p:spPr/>
        <p:txBody>
          <a:bodyPr/>
          <a:lstStyle/>
          <a:p>
            <a:fld id="{55DA78ED-2BCA-4A37-8C95-7A26F7927836}" type="slidenum">
              <a:rPr lang="de-DE" smtClean="0"/>
              <a:t>‹Nr.›</a:t>
            </a:fld>
            <a:endParaRPr lang="de-DE"/>
          </a:p>
        </p:txBody>
      </p:sp>
    </p:spTree>
    <p:extLst>
      <p:ext uri="{BB962C8B-B14F-4D97-AF65-F5344CB8AC3E}">
        <p14:creationId xmlns:p14="http://schemas.microsoft.com/office/powerpoint/2010/main" val="2523145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419189-1C69-4D88-9A74-A53FC784B35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BC64043-786A-4B77-AFF7-E4EF057FC9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0721F85-AB0B-4E85-AB09-9A1B5F57AC4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4EF3891-BCEF-44D8-9B71-157A4CAF94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3572FB3-5E11-43B6-AF9E-FCA48357B5D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821865F0-1478-423F-8275-5745EC34E9F6}"/>
              </a:ext>
            </a:extLst>
          </p:cNvPr>
          <p:cNvSpPr>
            <a:spLocks noGrp="1"/>
          </p:cNvSpPr>
          <p:nvPr>
            <p:ph type="dt" sz="half" idx="10"/>
          </p:nvPr>
        </p:nvSpPr>
        <p:spPr/>
        <p:txBody>
          <a:bodyPr/>
          <a:lstStyle/>
          <a:p>
            <a:fld id="{9CD9B194-54B7-4177-87BC-6E9F56D3B5CD}" type="datetimeFigureOut">
              <a:rPr lang="de-DE" smtClean="0"/>
              <a:t>30.06.2025</a:t>
            </a:fld>
            <a:endParaRPr lang="de-DE"/>
          </a:p>
        </p:txBody>
      </p:sp>
      <p:sp>
        <p:nvSpPr>
          <p:cNvPr id="8" name="Fußzeilenplatzhalter 7">
            <a:extLst>
              <a:ext uri="{FF2B5EF4-FFF2-40B4-BE49-F238E27FC236}">
                <a16:creationId xmlns:a16="http://schemas.microsoft.com/office/drawing/2014/main" id="{C75CFD3A-DC10-4526-84D7-2BCA63DEEAF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B5814D76-A581-4380-9DAA-959C78B69277}"/>
              </a:ext>
            </a:extLst>
          </p:cNvPr>
          <p:cNvSpPr>
            <a:spLocks noGrp="1"/>
          </p:cNvSpPr>
          <p:nvPr>
            <p:ph type="sldNum" sz="quarter" idx="12"/>
          </p:nvPr>
        </p:nvSpPr>
        <p:spPr/>
        <p:txBody>
          <a:bodyPr/>
          <a:lstStyle/>
          <a:p>
            <a:fld id="{55DA78ED-2BCA-4A37-8C95-7A26F7927836}" type="slidenum">
              <a:rPr lang="de-DE" smtClean="0"/>
              <a:t>‹Nr.›</a:t>
            </a:fld>
            <a:endParaRPr lang="de-DE"/>
          </a:p>
        </p:txBody>
      </p:sp>
    </p:spTree>
    <p:extLst>
      <p:ext uri="{BB962C8B-B14F-4D97-AF65-F5344CB8AC3E}">
        <p14:creationId xmlns:p14="http://schemas.microsoft.com/office/powerpoint/2010/main" val="1840708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E1733E-D5C5-4B8B-8196-4FBAF5C32E0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689A674-810F-4FE2-97C0-F81EB56EF1A2}"/>
              </a:ext>
            </a:extLst>
          </p:cNvPr>
          <p:cNvSpPr>
            <a:spLocks noGrp="1"/>
          </p:cNvSpPr>
          <p:nvPr>
            <p:ph type="dt" sz="half" idx="10"/>
          </p:nvPr>
        </p:nvSpPr>
        <p:spPr/>
        <p:txBody>
          <a:bodyPr/>
          <a:lstStyle/>
          <a:p>
            <a:fld id="{9CD9B194-54B7-4177-87BC-6E9F56D3B5CD}" type="datetimeFigureOut">
              <a:rPr lang="de-DE" smtClean="0"/>
              <a:t>30.06.2025</a:t>
            </a:fld>
            <a:endParaRPr lang="de-DE"/>
          </a:p>
        </p:txBody>
      </p:sp>
      <p:sp>
        <p:nvSpPr>
          <p:cNvPr id="4" name="Fußzeilenplatzhalter 3">
            <a:extLst>
              <a:ext uri="{FF2B5EF4-FFF2-40B4-BE49-F238E27FC236}">
                <a16:creationId xmlns:a16="http://schemas.microsoft.com/office/drawing/2014/main" id="{8940DA9D-84E0-4F4E-A22C-BD6C1567252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A8B6DD01-F67D-4BA6-80DD-AFACFAE11E6C}"/>
              </a:ext>
            </a:extLst>
          </p:cNvPr>
          <p:cNvSpPr>
            <a:spLocks noGrp="1"/>
          </p:cNvSpPr>
          <p:nvPr>
            <p:ph type="sldNum" sz="quarter" idx="12"/>
          </p:nvPr>
        </p:nvSpPr>
        <p:spPr/>
        <p:txBody>
          <a:bodyPr/>
          <a:lstStyle/>
          <a:p>
            <a:fld id="{55DA78ED-2BCA-4A37-8C95-7A26F7927836}" type="slidenum">
              <a:rPr lang="de-DE" smtClean="0"/>
              <a:t>‹Nr.›</a:t>
            </a:fld>
            <a:endParaRPr lang="de-DE"/>
          </a:p>
        </p:txBody>
      </p:sp>
    </p:spTree>
    <p:extLst>
      <p:ext uri="{BB962C8B-B14F-4D97-AF65-F5344CB8AC3E}">
        <p14:creationId xmlns:p14="http://schemas.microsoft.com/office/powerpoint/2010/main" val="825891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2C2F6A4-8038-4D50-BD71-F9AAE98AC7F4}"/>
              </a:ext>
            </a:extLst>
          </p:cNvPr>
          <p:cNvSpPr>
            <a:spLocks noGrp="1"/>
          </p:cNvSpPr>
          <p:nvPr>
            <p:ph type="dt" sz="half" idx="10"/>
          </p:nvPr>
        </p:nvSpPr>
        <p:spPr/>
        <p:txBody>
          <a:bodyPr/>
          <a:lstStyle/>
          <a:p>
            <a:fld id="{9CD9B194-54B7-4177-87BC-6E9F56D3B5CD}" type="datetimeFigureOut">
              <a:rPr lang="de-DE" smtClean="0"/>
              <a:t>30.06.2025</a:t>
            </a:fld>
            <a:endParaRPr lang="de-DE"/>
          </a:p>
        </p:txBody>
      </p:sp>
      <p:sp>
        <p:nvSpPr>
          <p:cNvPr id="3" name="Fußzeilenplatzhalter 2">
            <a:extLst>
              <a:ext uri="{FF2B5EF4-FFF2-40B4-BE49-F238E27FC236}">
                <a16:creationId xmlns:a16="http://schemas.microsoft.com/office/drawing/2014/main" id="{B5E2FA52-D692-4073-A8B2-D5EB5E1708F2}"/>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01C26A4-0D6E-4E46-9EF4-EFF6D87EAC03}"/>
              </a:ext>
            </a:extLst>
          </p:cNvPr>
          <p:cNvSpPr>
            <a:spLocks noGrp="1"/>
          </p:cNvSpPr>
          <p:nvPr>
            <p:ph type="sldNum" sz="quarter" idx="12"/>
          </p:nvPr>
        </p:nvSpPr>
        <p:spPr/>
        <p:txBody>
          <a:bodyPr/>
          <a:lstStyle/>
          <a:p>
            <a:fld id="{55DA78ED-2BCA-4A37-8C95-7A26F7927836}" type="slidenum">
              <a:rPr lang="de-DE" smtClean="0"/>
              <a:t>‹Nr.›</a:t>
            </a:fld>
            <a:endParaRPr lang="de-DE"/>
          </a:p>
        </p:txBody>
      </p:sp>
    </p:spTree>
    <p:extLst>
      <p:ext uri="{BB962C8B-B14F-4D97-AF65-F5344CB8AC3E}">
        <p14:creationId xmlns:p14="http://schemas.microsoft.com/office/powerpoint/2010/main" val="2738692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EEB05E-8B2D-417B-BA45-D7EC47BAE28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217FE516-A583-4BC0-AB57-910B8B6CA8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54E07FA-2D58-4058-A098-3211797C84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2F60604-94D1-4629-A06E-FE69D584E543}"/>
              </a:ext>
            </a:extLst>
          </p:cNvPr>
          <p:cNvSpPr>
            <a:spLocks noGrp="1"/>
          </p:cNvSpPr>
          <p:nvPr>
            <p:ph type="dt" sz="half" idx="10"/>
          </p:nvPr>
        </p:nvSpPr>
        <p:spPr/>
        <p:txBody>
          <a:bodyPr/>
          <a:lstStyle/>
          <a:p>
            <a:fld id="{9CD9B194-54B7-4177-87BC-6E9F56D3B5CD}" type="datetimeFigureOut">
              <a:rPr lang="de-DE" smtClean="0"/>
              <a:t>30.06.2025</a:t>
            </a:fld>
            <a:endParaRPr lang="de-DE"/>
          </a:p>
        </p:txBody>
      </p:sp>
      <p:sp>
        <p:nvSpPr>
          <p:cNvPr id="6" name="Fußzeilenplatzhalter 5">
            <a:extLst>
              <a:ext uri="{FF2B5EF4-FFF2-40B4-BE49-F238E27FC236}">
                <a16:creationId xmlns:a16="http://schemas.microsoft.com/office/drawing/2014/main" id="{986326B8-2748-455C-B8D7-77585485E9C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7AA12F2-3DE0-42A5-9D56-935ABF92F909}"/>
              </a:ext>
            </a:extLst>
          </p:cNvPr>
          <p:cNvSpPr>
            <a:spLocks noGrp="1"/>
          </p:cNvSpPr>
          <p:nvPr>
            <p:ph type="sldNum" sz="quarter" idx="12"/>
          </p:nvPr>
        </p:nvSpPr>
        <p:spPr/>
        <p:txBody>
          <a:bodyPr/>
          <a:lstStyle/>
          <a:p>
            <a:fld id="{55DA78ED-2BCA-4A37-8C95-7A26F7927836}" type="slidenum">
              <a:rPr lang="de-DE" smtClean="0"/>
              <a:t>‹Nr.›</a:t>
            </a:fld>
            <a:endParaRPr lang="de-DE"/>
          </a:p>
        </p:txBody>
      </p:sp>
    </p:spTree>
    <p:extLst>
      <p:ext uri="{BB962C8B-B14F-4D97-AF65-F5344CB8AC3E}">
        <p14:creationId xmlns:p14="http://schemas.microsoft.com/office/powerpoint/2010/main" val="904731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C82914-70C7-4969-8644-52059C8C518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CDCFC210-C723-455B-A6B4-A6AA2EA361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38FB5D5-815E-493C-A54D-1D4F2FCFAC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C8564D7-2B82-47D7-874F-0D39D9761B29}"/>
              </a:ext>
            </a:extLst>
          </p:cNvPr>
          <p:cNvSpPr>
            <a:spLocks noGrp="1"/>
          </p:cNvSpPr>
          <p:nvPr>
            <p:ph type="dt" sz="half" idx="10"/>
          </p:nvPr>
        </p:nvSpPr>
        <p:spPr/>
        <p:txBody>
          <a:bodyPr/>
          <a:lstStyle/>
          <a:p>
            <a:fld id="{9CD9B194-54B7-4177-87BC-6E9F56D3B5CD}" type="datetimeFigureOut">
              <a:rPr lang="de-DE" smtClean="0"/>
              <a:t>30.06.2025</a:t>
            </a:fld>
            <a:endParaRPr lang="de-DE"/>
          </a:p>
        </p:txBody>
      </p:sp>
      <p:sp>
        <p:nvSpPr>
          <p:cNvPr id="6" name="Fußzeilenplatzhalter 5">
            <a:extLst>
              <a:ext uri="{FF2B5EF4-FFF2-40B4-BE49-F238E27FC236}">
                <a16:creationId xmlns:a16="http://schemas.microsoft.com/office/drawing/2014/main" id="{66E28C22-FE20-45B5-9F87-4696FDF8EC5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51404DF-A96B-42E3-A9B4-7A4A19217BDC}"/>
              </a:ext>
            </a:extLst>
          </p:cNvPr>
          <p:cNvSpPr>
            <a:spLocks noGrp="1"/>
          </p:cNvSpPr>
          <p:nvPr>
            <p:ph type="sldNum" sz="quarter" idx="12"/>
          </p:nvPr>
        </p:nvSpPr>
        <p:spPr/>
        <p:txBody>
          <a:bodyPr/>
          <a:lstStyle/>
          <a:p>
            <a:fld id="{55DA78ED-2BCA-4A37-8C95-7A26F7927836}" type="slidenum">
              <a:rPr lang="de-DE" smtClean="0"/>
              <a:t>‹Nr.›</a:t>
            </a:fld>
            <a:endParaRPr lang="de-DE"/>
          </a:p>
        </p:txBody>
      </p:sp>
    </p:spTree>
    <p:extLst>
      <p:ext uri="{BB962C8B-B14F-4D97-AF65-F5344CB8AC3E}">
        <p14:creationId xmlns:p14="http://schemas.microsoft.com/office/powerpoint/2010/main" val="2593336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D633DE-6426-4EA4-ACC2-C010F83C3B7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F1BC1FD1-0EC5-4160-B5B0-0B6D5F02498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FE6BF42-8246-41EE-984C-F93BC9EA5962}"/>
              </a:ext>
            </a:extLst>
          </p:cNvPr>
          <p:cNvSpPr>
            <a:spLocks noGrp="1"/>
          </p:cNvSpPr>
          <p:nvPr>
            <p:ph type="dt" sz="half" idx="10"/>
          </p:nvPr>
        </p:nvSpPr>
        <p:spPr/>
        <p:txBody>
          <a:bodyPr/>
          <a:lstStyle/>
          <a:p>
            <a:fld id="{9CD9B194-54B7-4177-87BC-6E9F56D3B5CD}" type="datetimeFigureOut">
              <a:rPr lang="de-DE" smtClean="0"/>
              <a:t>30.06.2025</a:t>
            </a:fld>
            <a:endParaRPr lang="de-DE"/>
          </a:p>
        </p:txBody>
      </p:sp>
      <p:sp>
        <p:nvSpPr>
          <p:cNvPr id="5" name="Fußzeilenplatzhalter 4">
            <a:extLst>
              <a:ext uri="{FF2B5EF4-FFF2-40B4-BE49-F238E27FC236}">
                <a16:creationId xmlns:a16="http://schemas.microsoft.com/office/drawing/2014/main" id="{24FFFD54-B8D3-4AF0-BF4E-32BB2A428D5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D2C2E9B-9E72-495B-B8DD-249A3A18D6E2}"/>
              </a:ext>
            </a:extLst>
          </p:cNvPr>
          <p:cNvSpPr>
            <a:spLocks noGrp="1"/>
          </p:cNvSpPr>
          <p:nvPr>
            <p:ph type="sldNum" sz="quarter" idx="12"/>
          </p:nvPr>
        </p:nvSpPr>
        <p:spPr/>
        <p:txBody>
          <a:bodyPr/>
          <a:lstStyle/>
          <a:p>
            <a:fld id="{55DA78ED-2BCA-4A37-8C95-7A26F7927836}" type="slidenum">
              <a:rPr lang="de-DE" smtClean="0"/>
              <a:t>‹Nr.›</a:t>
            </a:fld>
            <a:endParaRPr lang="de-DE"/>
          </a:p>
        </p:txBody>
      </p:sp>
    </p:spTree>
    <p:extLst>
      <p:ext uri="{BB962C8B-B14F-4D97-AF65-F5344CB8AC3E}">
        <p14:creationId xmlns:p14="http://schemas.microsoft.com/office/powerpoint/2010/main" val="642624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7549064-CC34-4ECB-B9C9-8FC80713E720}"/>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9C08731-62F2-4523-82A4-28C5E11AE8D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C87D4E-871C-49D4-B3B9-F857DD67C18E}"/>
              </a:ext>
            </a:extLst>
          </p:cNvPr>
          <p:cNvSpPr>
            <a:spLocks noGrp="1"/>
          </p:cNvSpPr>
          <p:nvPr>
            <p:ph type="dt" sz="half" idx="10"/>
          </p:nvPr>
        </p:nvSpPr>
        <p:spPr/>
        <p:txBody>
          <a:bodyPr/>
          <a:lstStyle/>
          <a:p>
            <a:fld id="{9CD9B194-54B7-4177-87BC-6E9F56D3B5CD}" type="datetimeFigureOut">
              <a:rPr lang="de-DE" smtClean="0"/>
              <a:t>30.06.2025</a:t>
            </a:fld>
            <a:endParaRPr lang="de-DE"/>
          </a:p>
        </p:txBody>
      </p:sp>
      <p:sp>
        <p:nvSpPr>
          <p:cNvPr id="5" name="Fußzeilenplatzhalter 4">
            <a:extLst>
              <a:ext uri="{FF2B5EF4-FFF2-40B4-BE49-F238E27FC236}">
                <a16:creationId xmlns:a16="http://schemas.microsoft.com/office/drawing/2014/main" id="{3DC0A682-F54A-4856-AF40-2354B594B10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3588C39-6CC2-4955-A2E4-73C149908690}"/>
              </a:ext>
            </a:extLst>
          </p:cNvPr>
          <p:cNvSpPr>
            <a:spLocks noGrp="1"/>
          </p:cNvSpPr>
          <p:nvPr>
            <p:ph type="sldNum" sz="quarter" idx="12"/>
          </p:nvPr>
        </p:nvSpPr>
        <p:spPr/>
        <p:txBody>
          <a:bodyPr/>
          <a:lstStyle/>
          <a:p>
            <a:fld id="{55DA78ED-2BCA-4A37-8C95-7A26F7927836}" type="slidenum">
              <a:rPr lang="de-DE" smtClean="0"/>
              <a:t>‹Nr.›</a:t>
            </a:fld>
            <a:endParaRPr lang="de-DE"/>
          </a:p>
        </p:txBody>
      </p:sp>
    </p:spTree>
    <p:extLst>
      <p:ext uri="{BB962C8B-B14F-4D97-AF65-F5344CB8AC3E}">
        <p14:creationId xmlns:p14="http://schemas.microsoft.com/office/powerpoint/2010/main" val="2165527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4B2C056-663A-4B7E-A002-25559FEFD0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46FC9CD-7206-4F20-8F7E-0619D25309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9173143-6277-4059-8ACC-AA2F761420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9B194-54B7-4177-87BC-6E9F56D3B5CD}" type="datetimeFigureOut">
              <a:rPr lang="de-DE" smtClean="0"/>
              <a:t>30.06.2025</a:t>
            </a:fld>
            <a:endParaRPr lang="de-DE"/>
          </a:p>
        </p:txBody>
      </p:sp>
      <p:sp>
        <p:nvSpPr>
          <p:cNvPr id="5" name="Fußzeilenplatzhalter 4">
            <a:extLst>
              <a:ext uri="{FF2B5EF4-FFF2-40B4-BE49-F238E27FC236}">
                <a16:creationId xmlns:a16="http://schemas.microsoft.com/office/drawing/2014/main" id="{37F0AB6A-C17E-4870-83BD-50C7E6EBEC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187A9860-730A-4F09-9515-6A5B03D5F2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DA78ED-2BCA-4A37-8C95-7A26F7927836}" type="slidenum">
              <a:rPr lang="de-DE" smtClean="0"/>
              <a:t>‹Nr.›</a:t>
            </a:fld>
            <a:endParaRPr lang="de-DE"/>
          </a:p>
        </p:txBody>
      </p:sp>
    </p:spTree>
    <p:extLst>
      <p:ext uri="{BB962C8B-B14F-4D97-AF65-F5344CB8AC3E}">
        <p14:creationId xmlns:p14="http://schemas.microsoft.com/office/powerpoint/2010/main" val="3966367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77108161-D6E1-336B-3D56-C148C55D728F}"/>
              </a:ext>
            </a:extLst>
          </p:cNvPr>
          <p:cNvSpPr>
            <a:spLocks noGrp="1"/>
          </p:cNvSpPr>
          <p:nvPr>
            <p:ph type="title"/>
          </p:nvPr>
        </p:nvSpPr>
        <p:spPr/>
        <p:txBody>
          <a:bodyPr>
            <a:normAutofit/>
          </a:bodyPr>
          <a:lstStyle/>
          <a:p>
            <a:r>
              <a:rPr lang="de-DE" sz="4800" dirty="0"/>
              <a:t>Modul 1: </a:t>
            </a:r>
            <a:br>
              <a:rPr lang="de-DE" sz="4800" dirty="0"/>
            </a:br>
            <a:r>
              <a:rPr lang="de-DE" sz="4800" dirty="0"/>
              <a:t>Sicherheit und Erste Hilfe für Kinder </a:t>
            </a:r>
          </a:p>
        </p:txBody>
      </p:sp>
      <p:sp>
        <p:nvSpPr>
          <p:cNvPr id="8" name="Textplatzhalter 7">
            <a:extLst>
              <a:ext uri="{FF2B5EF4-FFF2-40B4-BE49-F238E27FC236}">
                <a16:creationId xmlns:a16="http://schemas.microsoft.com/office/drawing/2014/main" id="{BB931C47-3F96-9D01-87AA-2F320AC9CFA8}"/>
              </a:ext>
            </a:extLst>
          </p:cNvPr>
          <p:cNvSpPr>
            <a:spLocks noGrp="1"/>
          </p:cNvSpPr>
          <p:nvPr>
            <p:ph type="body" idx="1"/>
          </p:nvPr>
        </p:nvSpPr>
        <p:spPr>
          <a:xfrm>
            <a:off x="831850" y="4589463"/>
            <a:ext cx="10808770" cy="1500187"/>
          </a:xfrm>
        </p:spPr>
        <p:txBody>
          <a:bodyPr>
            <a:normAutofit fontScale="92500" lnSpcReduction="20000"/>
          </a:bodyPr>
          <a:lstStyle/>
          <a:p>
            <a:r>
              <a:rPr lang="de-DE" dirty="0"/>
              <a:t>Zielgruppe: Kinder </a:t>
            </a:r>
          </a:p>
          <a:p>
            <a:r>
              <a:rPr lang="de-DE" dirty="0"/>
              <a:t>(über 5 bis einschließlich Abschluss der vierten Klasse der Grundschule) </a:t>
            </a:r>
          </a:p>
          <a:p>
            <a:endParaRPr lang="de-DE" dirty="0"/>
          </a:p>
          <a:p>
            <a:r>
              <a:rPr lang="de-DE" dirty="0"/>
              <a:t>Zeitansatz: 2 UE				</a:t>
            </a:r>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9659673" y="971646"/>
            <a:ext cx="1344302" cy="438242"/>
          </a:xfrm>
          <a:prstGeom prst="rect">
            <a:avLst/>
          </a:prstGeom>
        </p:spPr>
      </p:pic>
    </p:spTree>
    <p:extLst>
      <p:ext uri="{BB962C8B-B14F-4D97-AF65-F5344CB8AC3E}">
        <p14:creationId xmlns:p14="http://schemas.microsoft.com/office/powerpoint/2010/main" val="1382269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28BA59E-E27B-5519-CDEA-F8A27C48BEF7}"/>
              </a:ext>
            </a:extLst>
          </p:cNvPr>
          <p:cNvSpPr>
            <a:spLocks noGrp="1"/>
          </p:cNvSpPr>
          <p:nvPr>
            <p:ph type="title"/>
          </p:nvPr>
        </p:nvSpPr>
        <p:spPr/>
        <p:txBody>
          <a:bodyPr/>
          <a:lstStyle/>
          <a:p>
            <a:r>
              <a:rPr lang="de-DE" dirty="0"/>
              <a:t>Absicht:</a:t>
            </a:r>
          </a:p>
        </p:txBody>
      </p:sp>
      <p:sp>
        <p:nvSpPr>
          <p:cNvPr id="5" name="Inhaltsplatzhalter 4">
            <a:extLst>
              <a:ext uri="{FF2B5EF4-FFF2-40B4-BE49-F238E27FC236}">
                <a16:creationId xmlns:a16="http://schemas.microsoft.com/office/drawing/2014/main" id="{FB90E5DC-DE14-972C-82CC-6904D54C9B6A}"/>
              </a:ext>
            </a:extLst>
          </p:cNvPr>
          <p:cNvSpPr>
            <a:spLocks noGrp="1"/>
          </p:cNvSpPr>
          <p:nvPr>
            <p:ph idx="1"/>
          </p:nvPr>
        </p:nvSpPr>
        <p:spPr>
          <a:xfrm>
            <a:off x="838200" y="1825625"/>
            <a:ext cx="6934200" cy="4351338"/>
          </a:xfrm>
        </p:spPr>
        <p:txBody>
          <a:bodyPr/>
          <a:lstStyle/>
          <a:p>
            <a:r>
              <a:rPr lang="de-DE" dirty="0"/>
              <a:t>Kindern sollen sich dem Thema sensibel nähern</a:t>
            </a:r>
          </a:p>
          <a:p>
            <a:pPr lvl="1"/>
            <a:r>
              <a:rPr lang="de-DE" dirty="0"/>
              <a:t>spielerisch das Thema vermitteln und Neugier und Motivation wecken</a:t>
            </a:r>
          </a:p>
          <a:p>
            <a:pPr lvl="1"/>
            <a:r>
              <a:rPr lang="de-DE" dirty="0"/>
              <a:t>Berührungsängste abbauen</a:t>
            </a:r>
          </a:p>
          <a:p>
            <a:pPr lvl="1"/>
            <a:r>
              <a:rPr lang="de-DE" dirty="0"/>
              <a:t>Kindliche Bedürfnisse beachten</a:t>
            </a:r>
          </a:p>
          <a:p>
            <a:r>
              <a:rPr lang="de-DE" dirty="0"/>
              <a:t>Kinder sollen erste Verantwortungen übernehmen, Mitbestimmen und in Entscheidungen einbezogen werden</a:t>
            </a:r>
          </a:p>
        </p:txBody>
      </p:sp>
      <p:pic>
        <p:nvPicPr>
          <p:cNvPr id="6" name="Grafik 5">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211002" y="589664"/>
            <a:ext cx="1344302" cy="438242"/>
          </a:xfrm>
          <a:prstGeom prst="rect">
            <a:avLst/>
          </a:prstGeom>
        </p:spPr>
      </p:pic>
    </p:spTree>
    <p:extLst>
      <p:ext uri="{BB962C8B-B14F-4D97-AF65-F5344CB8AC3E}">
        <p14:creationId xmlns:p14="http://schemas.microsoft.com/office/powerpoint/2010/main" val="129232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28BA59E-E27B-5519-CDEA-F8A27C48BEF7}"/>
              </a:ext>
            </a:extLst>
          </p:cNvPr>
          <p:cNvSpPr>
            <a:spLocks noGrp="1"/>
          </p:cNvSpPr>
          <p:nvPr>
            <p:ph type="title"/>
          </p:nvPr>
        </p:nvSpPr>
        <p:spPr>
          <a:xfrm>
            <a:off x="800819" y="1547446"/>
            <a:ext cx="10515600" cy="2564032"/>
          </a:xfrm>
        </p:spPr>
        <p:txBody>
          <a:bodyPr>
            <a:normAutofit fontScale="90000"/>
          </a:bodyPr>
          <a:lstStyle/>
          <a:p>
            <a:r>
              <a:rPr lang="de-DE" sz="4400" dirty="0"/>
              <a:t>Modul 2 (für alle)</a:t>
            </a:r>
            <a:br>
              <a:rPr lang="de-DE" sz="4400" dirty="0"/>
            </a:br>
            <a:r>
              <a:rPr lang="de-DE" sz="4400" dirty="0"/>
              <a:t>Vorbeugung und Reaktion im Zivilschutz und Katastrophenfall</a:t>
            </a:r>
            <a:br>
              <a:rPr lang="de-DE" sz="4400" dirty="0"/>
            </a:br>
            <a:r>
              <a:rPr lang="de-DE" sz="2200" dirty="0"/>
              <a:t>Bevölkerung in Deutschland </a:t>
            </a:r>
            <a:br>
              <a:rPr lang="de-DE" sz="2200" dirty="0"/>
            </a:br>
            <a:r>
              <a:rPr lang="de-DE" sz="2200" dirty="0"/>
              <a:t>(beginnend ab der dritten Klasse) </a:t>
            </a:r>
            <a:br>
              <a:rPr lang="de-DE" sz="2200" dirty="0"/>
            </a:br>
            <a:endParaRPr lang="de-DE" sz="2200" dirty="0"/>
          </a:p>
        </p:txBody>
      </p:sp>
      <p:sp>
        <p:nvSpPr>
          <p:cNvPr id="5" name="Inhaltsplatzhalter 4">
            <a:extLst>
              <a:ext uri="{FF2B5EF4-FFF2-40B4-BE49-F238E27FC236}">
                <a16:creationId xmlns:a16="http://schemas.microsoft.com/office/drawing/2014/main" id="{FB90E5DC-DE14-972C-82CC-6904D54C9B6A}"/>
              </a:ext>
            </a:extLst>
          </p:cNvPr>
          <p:cNvSpPr>
            <a:spLocks noGrp="1"/>
          </p:cNvSpPr>
          <p:nvPr>
            <p:ph idx="1"/>
          </p:nvPr>
        </p:nvSpPr>
        <p:spPr>
          <a:xfrm flipV="1">
            <a:off x="838200" y="-393895"/>
            <a:ext cx="10148668" cy="173171"/>
          </a:xfrm>
        </p:spPr>
        <p:txBody>
          <a:bodyPr>
            <a:normAutofit fontScale="25000" lnSpcReduction="20000"/>
          </a:bodyPr>
          <a:lstStyle/>
          <a:p>
            <a:endParaRPr lang="de-DE" dirty="0"/>
          </a:p>
        </p:txBody>
      </p:sp>
      <p:pic>
        <p:nvPicPr>
          <p:cNvPr id="6" name="Grafik 5">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211002" y="589664"/>
            <a:ext cx="1344302" cy="438242"/>
          </a:xfrm>
          <a:prstGeom prst="rect">
            <a:avLst/>
          </a:prstGeom>
        </p:spPr>
      </p:pic>
    </p:spTree>
    <p:extLst>
      <p:ext uri="{BB962C8B-B14F-4D97-AF65-F5344CB8AC3E}">
        <p14:creationId xmlns:p14="http://schemas.microsoft.com/office/powerpoint/2010/main" val="2704597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BFB934A-294A-1385-3550-A2C0437EA3E0}"/>
              </a:ext>
            </a:extLst>
          </p:cNvPr>
          <p:cNvSpPr>
            <a:spLocks noGrp="1"/>
          </p:cNvSpPr>
          <p:nvPr>
            <p:ph type="title"/>
          </p:nvPr>
        </p:nvSpPr>
        <p:spPr/>
        <p:txBody>
          <a:bodyPr/>
          <a:lstStyle/>
          <a:p>
            <a:r>
              <a:rPr lang="de-DE" dirty="0"/>
              <a:t>Angestrebte Kompetenzen</a:t>
            </a:r>
          </a:p>
        </p:txBody>
      </p:sp>
      <p:sp>
        <p:nvSpPr>
          <p:cNvPr id="5" name="Inhaltsplatzhalter 4">
            <a:extLst>
              <a:ext uri="{FF2B5EF4-FFF2-40B4-BE49-F238E27FC236}">
                <a16:creationId xmlns:a16="http://schemas.microsoft.com/office/drawing/2014/main" id="{F02EFE94-3BBA-3FF4-A30F-151B5ED9684B}"/>
              </a:ext>
            </a:extLst>
          </p:cNvPr>
          <p:cNvSpPr>
            <a:spLocks noGrp="1"/>
          </p:cNvSpPr>
          <p:nvPr>
            <p:ph idx="1"/>
          </p:nvPr>
        </p:nvSpPr>
        <p:spPr>
          <a:xfrm>
            <a:off x="838200" y="1825625"/>
            <a:ext cx="10870324" cy="4351338"/>
          </a:xfrm>
        </p:spPr>
        <p:txBody>
          <a:bodyPr>
            <a:normAutofit/>
          </a:bodyPr>
          <a:lstStyle/>
          <a:p>
            <a:endParaRPr lang="de-DE" dirty="0"/>
          </a:p>
          <a:p>
            <a:endParaRPr lang="de-DE" dirty="0"/>
          </a:p>
          <a:p>
            <a:r>
              <a:rPr lang="de-DE" dirty="0"/>
              <a:t>Wie reagiere ich grundsätzlich im Zivilschutz und Katastrophenfall</a:t>
            </a:r>
          </a:p>
          <a:p>
            <a:pPr lvl="1"/>
            <a:r>
              <a:rPr lang="de-DE" dirty="0"/>
              <a:t>Unwetter, Feuer, Hochwasser, Sturm, Starkregen, CBRN-Gefahrstoffe</a:t>
            </a:r>
          </a:p>
          <a:p>
            <a:pPr lvl="1"/>
            <a:r>
              <a:rPr lang="de-DE" dirty="0"/>
              <a:t>- Ausfall Strom-, Kommunikationsmittelausfall</a:t>
            </a:r>
          </a:p>
        </p:txBody>
      </p:sp>
      <p:pic>
        <p:nvPicPr>
          <p:cNvPr id="6" name="Grafik 5">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9821038" y="600355"/>
            <a:ext cx="1344302" cy="438242"/>
          </a:xfrm>
          <a:prstGeom prst="rect">
            <a:avLst/>
          </a:prstGeom>
        </p:spPr>
      </p:pic>
    </p:spTree>
    <p:extLst>
      <p:ext uri="{BB962C8B-B14F-4D97-AF65-F5344CB8AC3E}">
        <p14:creationId xmlns:p14="http://schemas.microsoft.com/office/powerpoint/2010/main" val="3280315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29F6B1AB-1602-A251-7CED-391A96D2CD5A}"/>
              </a:ext>
            </a:extLst>
          </p:cNvPr>
          <p:cNvPicPr>
            <a:picLocks noChangeAspect="1"/>
          </p:cNvPicPr>
          <p:nvPr/>
        </p:nvPicPr>
        <p:blipFill>
          <a:blip r:embed="rId3"/>
          <a:stretch>
            <a:fillRect/>
          </a:stretch>
        </p:blipFill>
        <p:spPr>
          <a:xfrm>
            <a:off x="573356" y="1158975"/>
            <a:ext cx="2038735" cy="2298574"/>
          </a:xfrm>
          <a:prstGeom prst="rect">
            <a:avLst/>
          </a:prstGeom>
        </p:spPr>
      </p:pic>
      <p:pic>
        <p:nvPicPr>
          <p:cNvPr id="13" name="Grafik 12">
            <a:extLst>
              <a:ext uri="{FF2B5EF4-FFF2-40B4-BE49-F238E27FC236}">
                <a16:creationId xmlns:a16="http://schemas.microsoft.com/office/drawing/2014/main" id="{F2D28EE5-3F07-4BD6-100A-6D679BC21E7D}"/>
              </a:ext>
            </a:extLst>
          </p:cNvPr>
          <p:cNvPicPr>
            <a:picLocks noChangeAspect="1"/>
          </p:cNvPicPr>
          <p:nvPr/>
        </p:nvPicPr>
        <p:blipFill>
          <a:blip r:embed="rId4"/>
          <a:stretch>
            <a:fillRect/>
          </a:stretch>
        </p:blipFill>
        <p:spPr>
          <a:xfrm>
            <a:off x="2999765" y="1205071"/>
            <a:ext cx="2072047" cy="2325224"/>
          </a:xfrm>
          <a:prstGeom prst="rect">
            <a:avLst/>
          </a:prstGeom>
        </p:spPr>
      </p:pic>
      <p:pic>
        <p:nvPicPr>
          <p:cNvPr id="15" name="Grafik 14">
            <a:extLst>
              <a:ext uri="{FF2B5EF4-FFF2-40B4-BE49-F238E27FC236}">
                <a16:creationId xmlns:a16="http://schemas.microsoft.com/office/drawing/2014/main" id="{C15D2EC0-AA26-5BFD-5AD8-48F8437872C8}"/>
              </a:ext>
            </a:extLst>
          </p:cNvPr>
          <p:cNvPicPr>
            <a:picLocks noChangeAspect="1"/>
          </p:cNvPicPr>
          <p:nvPr/>
        </p:nvPicPr>
        <p:blipFill>
          <a:blip r:embed="rId5"/>
          <a:stretch>
            <a:fillRect/>
          </a:stretch>
        </p:blipFill>
        <p:spPr>
          <a:xfrm>
            <a:off x="5557848" y="1258815"/>
            <a:ext cx="2072047" cy="2298574"/>
          </a:xfrm>
          <a:prstGeom prst="rect">
            <a:avLst/>
          </a:prstGeom>
        </p:spPr>
      </p:pic>
      <p:pic>
        <p:nvPicPr>
          <p:cNvPr id="17" name="Grafik 16">
            <a:extLst>
              <a:ext uri="{FF2B5EF4-FFF2-40B4-BE49-F238E27FC236}">
                <a16:creationId xmlns:a16="http://schemas.microsoft.com/office/drawing/2014/main" id="{F272231A-F74B-CAF3-6661-76999A951CC4}"/>
              </a:ext>
            </a:extLst>
          </p:cNvPr>
          <p:cNvPicPr>
            <a:picLocks noChangeAspect="1"/>
          </p:cNvPicPr>
          <p:nvPr/>
        </p:nvPicPr>
        <p:blipFill>
          <a:blip r:embed="rId6"/>
          <a:stretch>
            <a:fillRect/>
          </a:stretch>
        </p:blipFill>
        <p:spPr>
          <a:xfrm>
            <a:off x="8331140" y="1315936"/>
            <a:ext cx="1852184" cy="2265261"/>
          </a:xfrm>
          <a:prstGeom prst="rect">
            <a:avLst/>
          </a:prstGeom>
        </p:spPr>
      </p:pic>
      <p:pic>
        <p:nvPicPr>
          <p:cNvPr id="19" name="Grafik 18">
            <a:extLst>
              <a:ext uri="{FF2B5EF4-FFF2-40B4-BE49-F238E27FC236}">
                <a16:creationId xmlns:a16="http://schemas.microsoft.com/office/drawing/2014/main" id="{8DA32C12-E40E-A5ED-393C-701E36FB8AE5}"/>
              </a:ext>
            </a:extLst>
          </p:cNvPr>
          <p:cNvPicPr>
            <a:picLocks noChangeAspect="1"/>
          </p:cNvPicPr>
          <p:nvPr/>
        </p:nvPicPr>
        <p:blipFill>
          <a:blip r:embed="rId7"/>
          <a:stretch>
            <a:fillRect/>
          </a:stretch>
        </p:blipFill>
        <p:spPr>
          <a:xfrm>
            <a:off x="1868762" y="3581197"/>
            <a:ext cx="1985435" cy="2358537"/>
          </a:xfrm>
          <a:prstGeom prst="rect">
            <a:avLst/>
          </a:prstGeom>
        </p:spPr>
      </p:pic>
      <p:pic>
        <p:nvPicPr>
          <p:cNvPr id="21" name="Grafik 20">
            <a:extLst>
              <a:ext uri="{FF2B5EF4-FFF2-40B4-BE49-F238E27FC236}">
                <a16:creationId xmlns:a16="http://schemas.microsoft.com/office/drawing/2014/main" id="{59D1C901-0A0C-6F04-6933-FF191D504DC0}"/>
              </a:ext>
            </a:extLst>
          </p:cNvPr>
          <p:cNvPicPr>
            <a:picLocks noChangeAspect="1"/>
          </p:cNvPicPr>
          <p:nvPr/>
        </p:nvPicPr>
        <p:blipFill>
          <a:blip r:embed="rId8"/>
          <a:stretch>
            <a:fillRect/>
          </a:stretch>
        </p:blipFill>
        <p:spPr>
          <a:xfrm>
            <a:off x="4467061" y="3634498"/>
            <a:ext cx="2018747" cy="2305236"/>
          </a:xfrm>
          <a:prstGeom prst="rect">
            <a:avLst/>
          </a:prstGeom>
        </p:spPr>
      </p:pic>
      <p:pic>
        <p:nvPicPr>
          <p:cNvPr id="23" name="Grafik 22">
            <a:extLst>
              <a:ext uri="{FF2B5EF4-FFF2-40B4-BE49-F238E27FC236}">
                <a16:creationId xmlns:a16="http://schemas.microsoft.com/office/drawing/2014/main" id="{3F6F9732-CEB3-BAB5-A6B7-F01C22F2D089}"/>
              </a:ext>
            </a:extLst>
          </p:cNvPr>
          <p:cNvPicPr>
            <a:picLocks noChangeAspect="1"/>
          </p:cNvPicPr>
          <p:nvPr/>
        </p:nvPicPr>
        <p:blipFill>
          <a:blip r:embed="rId9"/>
          <a:stretch>
            <a:fillRect/>
          </a:stretch>
        </p:blipFill>
        <p:spPr>
          <a:xfrm>
            <a:off x="6988026" y="3581197"/>
            <a:ext cx="1998759" cy="2318561"/>
          </a:xfrm>
          <a:prstGeom prst="rect">
            <a:avLst/>
          </a:prstGeom>
        </p:spPr>
      </p:pic>
      <p:pic>
        <p:nvPicPr>
          <p:cNvPr id="25" name="Grafik 24">
            <a:extLst>
              <a:ext uri="{FF2B5EF4-FFF2-40B4-BE49-F238E27FC236}">
                <a16:creationId xmlns:a16="http://schemas.microsoft.com/office/drawing/2014/main" id="{F7F795E9-9922-39ED-DC7A-6FCE418E9E02}"/>
              </a:ext>
            </a:extLst>
          </p:cNvPr>
          <p:cNvPicPr>
            <a:picLocks noChangeAspect="1"/>
          </p:cNvPicPr>
          <p:nvPr/>
        </p:nvPicPr>
        <p:blipFill>
          <a:blip r:embed="rId10"/>
          <a:stretch>
            <a:fillRect/>
          </a:stretch>
        </p:blipFill>
        <p:spPr>
          <a:xfrm>
            <a:off x="9943383" y="3555497"/>
            <a:ext cx="2038735" cy="2331886"/>
          </a:xfrm>
          <a:prstGeom prst="rect">
            <a:avLst/>
          </a:prstGeom>
        </p:spPr>
      </p:pic>
      <p:sp>
        <p:nvSpPr>
          <p:cNvPr id="26" name="Titel 25">
            <a:extLst>
              <a:ext uri="{FF2B5EF4-FFF2-40B4-BE49-F238E27FC236}">
                <a16:creationId xmlns:a16="http://schemas.microsoft.com/office/drawing/2014/main" id="{0191C643-6D31-5564-5767-F9E989C62E5A}"/>
              </a:ext>
            </a:extLst>
          </p:cNvPr>
          <p:cNvSpPr>
            <a:spLocks noGrp="1"/>
          </p:cNvSpPr>
          <p:nvPr>
            <p:ph type="title"/>
          </p:nvPr>
        </p:nvSpPr>
        <p:spPr/>
        <p:txBody>
          <a:bodyPr/>
          <a:lstStyle/>
          <a:p>
            <a:r>
              <a:rPr lang="de-DE" dirty="0"/>
              <a:t>Für den Notfall vorsorgen</a:t>
            </a:r>
          </a:p>
        </p:txBody>
      </p:sp>
      <p:sp>
        <p:nvSpPr>
          <p:cNvPr id="29" name="Textfeld 28">
            <a:extLst>
              <a:ext uri="{FF2B5EF4-FFF2-40B4-BE49-F238E27FC236}">
                <a16:creationId xmlns:a16="http://schemas.microsoft.com/office/drawing/2014/main" id="{E486E72B-D1EF-3B73-E9AD-6D45FD6F7866}"/>
              </a:ext>
            </a:extLst>
          </p:cNvPr>
          <p:cNvSpPr txBox="1"/>
          <p:nvPr/>
        </p:nvSpPr>
        <p:spPr>
          <a:xfrm>
            <a:off x="2286000" y="6016843"/>
            <a:ext cx="7489819" cy="738664"/>
          </a:xfrm>
          <a:prstGeom prst="rect">
            <a:avLst/>
          </a:prstGeom>
          <a:noFill/>
        </p:spPr>
        <p:txBody>
          <a:bodyPr wrap="square">
            <a:spAutoFit/>
          </a:bodyPr>
          <a:lstStyle/>
          <a:p>
            <a:pPr marL="742950" lvl="1" indent="-285750">
              <a:buFont typeface="Arial" panose="020B0604020202020204" pitchFamily="34" charset="0"/>
              <a:buChar char="•"/>
            </a:pPr>
            <a:r>
              <a:rPr lang="de-DE" sz="1400" dirty="0">
                <a:latin typeface="Arial" panose="020B0604020202020204" pitchFamily="34" charset="0"/>
                <a:cs typeface="Arial" panose="020B0604020202020204" pitchFamily="34" charset="0"/>
              </a:rPr>
              <a:t>um in einer Krisensituation handlungsfähig zu bleiben</a:t>
            </a:r>
          </a:p>
          <a:p>
            <a:pPr marL="742950" lvl="1" indent="-285750">
              <a:buFont typeface="Arial" panose="020B0604020202020204" pitchFamily="34" charset="0"/>
              <a:buChar char="•"/>
            </a:pPr>
            <a:r>
              <a:rPr lang="de-DE" sz="1400" dirty="0">
                <a:latin typeface="Arial" panose="020B0604020202020204" pitchFamily="34" charset="0"/>
                <a:cs typeface="Arial" panose="020B0604020202020204" pitchFamily="34" charset="0"/>
              </a:rPr>
              <a:t>die eigene Sicherheit zu gewährleisten</a:t>
            </a:r>
          </a:p>
          <a:p>
            <a:pPr marL="742950" lvl="1" indent="-285750">
              <a:buFont typeface="Arial" panose="020B0604020202020204" pitchFamily="34" charset="0"/>
              <a:buChar char="•"/>
            </a:pPr>
            <a:r>
              <a:rPr lang="de-DE" sz="1400" dirty="0">
                <a:latin typeface="Arial" panose="020B0604020202020204" pitchFamily="34" charset="0"/>
                <a:cs typeface="Arial" panose="020B0604020202020204" pitchFamily="34" charset="0"/>
              </a:rPr>
              <a:t>selbstständig überlebensfähig zu sein, bis Hilfe eintrifft</a:t>
            </a:r>
          </a:p>
        </p:txBody>
      </p:sp>
      <p:sp>
        <p:nvSpPr>
          <p:cNvPr id="30" name="Textfeld 29">
            <a:extLst>
              <a:ext uri="{FF2B5EF4-FFF2-40B4-BE49-F238E27FC236}">
                <a16:creationId xmlns:a16="http://schemas.microsoft.com/office/drawing/2014/main" id="{15D558E1-16CF-498A-9D9E-AF33059A3EB0}"/>
              </a:ext>
            </a:extLst>
          </p:cNvPr>
          <p:cNvSpPr txBox="1"/>
          <p:nvPr/>
        </p:nvSpPr>
        <p:spPr>
          <a:xfrm>
            <a:off x="11140966" y="6321775"/>
            <a:ext cx="1051034" cy="261610"/>
          </a:xfrm>
          <a:prstGeom prst="rect">
            <a:avLst/>
          </a:prstGeom>
          <a:noFill/>
        </p:spPr>
        <p:txBody>
          <a:bodyPr wrap="square">
            <a:spAutoFit/>
          </a:bodyPr>
          <a:lstStyle/>
          <a:p>
            <a:r>
              <a:rPr lang="de-DE" sz="1050" dirty="0"/>
              <a:t>Bildquelle: BBK</a:t>
            </a:r>
          </a:p>
        </p:txBody>
      </p:sp>
    </p:spTree>
    <p:extLst>
      <p:ext uri="{BB962C8B-B14F-4D97-AF65-F5344CB8AC3E}">
        <p14:creationId xmlns:p14="http://schemas.microsoft.com/office/powerpoint/2010/main" val="227700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2CB2D7-7734-CB32-3FFA-4A3202C6AF6D}"/>
              </a:ext>
            </a:extLst>
          </p:cNvPr>
          <p:cNvSpPr>
            <a:spLocks noGrp="1"/>
          </p:cNvSpPr>
          <p:nvPr>
            <p:ph type="title"/>
          </p:nvPr>
        </p:nvSpPr>
        <p:spPr/>
        <p:txBody>
          <a:bodyPr/>
          <a:lstStyle/>
          <a:p>
            <a:r>
              <a:rPr lang="de-DE" dirty="0"/>
              <a:t>Besondere Gefahrenlagen und richtiges Verhalten:</a:t>
            </a:r>
          </a:p>
        </p:txBody>
      </p:sp>
      <p:sp>
        <p:nvSpPr>
          <p:cNvPr id="3" name="Inhaltsplatzhalter 2">
            <a:extLst>
              <a:ext uri="{FF2B5EF4-FFF2-40B4-BE49-F238E27FC236}">
                <a16:creationId xmlns:a16="http://schemas.microsoft.com/office/drawing/2014/main" id="{8ECD9F45-60BE-312D-E8FD-D05AC2F7BC2A}"/>
              </a:ext>
            </a:extLst>
          </p:cNvPr>
          <p:cNvSpPr>
            <a:spLocks noGrp="1"/>
          </p:cNvSpPr>
          <p:nvPr>
            <p:ph idx="1"/>
          </p:nvPr>
        </p:nvSpPr>
        <p:spPr/>
        <p:txBody>
          <a:bodyPr>
            <a:normAutofit/>
          </a:bodyPr>
          <a:lstStyle/>
          <a:p>
            <a:r>
              <a:rPr lang="de-DE" sz="2400" dirty="0"/>
              <a:t>Brand: Gebäude schnell verlassen, Rauch vermeiden, nicht mit dem Aufzug fahren, Notruf absetzen, wenn möglich</a:t>
            </a:r>
          </a:p>
          <a:p>
            <a:r>
              <a:rPr lang="de-DE" sz="2400" dirty="0"/>
              <a:t>Erdbeben: Sich unter stabilen Möbeln oder in Türrahmen schützen, nicht ins Freie rennen, nach dem Beben auf Schäden achten und ggf. Hilfe holen</a:t>
            </a:r>
          </a:p>
          <a:p>
            <a:r>
              <a:rPr lang="de-DE" sz="2400" dirty="0"/>
              <a:t>Verkehrsunfall: Notruf absetzen, Verletzte erstversorgen, Unfallstelle absichern, wenn möglich, und keine weiteren Gefahrenquellen erzeugen</a:t>
            </a:r>
          </a:p>
          <a:p>
            <a:r>
              <a:rPr lang="de-DE" sz="2400" dirty="0"/>
              <a:t>Gewalttätige Auseinandersetzungen: Ruhig bleiben, keine Eskalation herbeiführen, ggf. die Polizei rufen und sich in Sicherheit bringen</a:t>
            </a:r>
          </a:p>
          <a:p>
            <a:r>
              <a:rPr lang="de-DE" sz="2400" dirty="0"/>
              <a:t>Hochwasser: …</a:t>
            </a:r>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466496" y="365125"/>
            <a:ext cx="1344302" cy="438242"/>
          </a:xfrm>
          <a:prstGeom prst="rect">
            <a:avLst/>
          </a:prstGeom>
        </p:spPr>
      </p:pic>
    </p:spTree>
    <p:extLst>
      <p:ext uri="{BB962C8B-B14F-4D97-AF65-F5344CB8AC3E}">
        <p14:creationId xmlns:p14="http://schemas.microsoft.com/office/powerpoint/2010/main" val="2187394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2CB2D7-7734-CB32-3FFA-4A3202C6AF6D}"/>
              </a:ext>
            </a:extLst>
          </p:cNvPr>
          <p:cNvSpPr>
            <a:spLocks noGrp="1"/>
          </p:cNvSpPr>
          <p:nvPr>
            <p:ph type="title"/>
          </p:nvPr>
        </p:nvSpPr>
        <p:spPr>
          <a:xfrm>
            <a:off x="689317" y="365125"/>
            <a:ext cx="10664483" cy="2736802"/>
          </a:xfrm>
        </p:spPr>
        <p:txBody>
          <a:bodyPr>
            <a:normAutofit fontScale="90000"/>
          </a:bodyPr>
          <a:lstStyle/>
          <a:p>
            <a:br>
              <a:rPr lang="de-DE" sz="4400" dirty="0"/>
            </a:br>
            <a:br>
              <a:rPr lang="de-DE" sz="4400" dirty="0"/>
            </a:br>
            <a:br>
              <a:rPr lang="de-DE" sz="4400" dirty="0"/>
            </a:br>
            <a:br>
              <a:rPr lang="de-DE" sz="4400" dirty="0"/>
            </a:br>
            <a:r>
              <a:rPr lang="de-DE" sz="4400" dirty="0"/>
              <a:t>Modul 3 (für alle):</a:t>
            </a:r>
            <a:br>
              <a:rPr lang="de-DE" sz="4400" dirty="0"/>
            </a:br>
            <a:r>
              <a:rPr lang="de-DE" sz="4400" dirty="0"/>
              <a:t>Medizinische Erstversorgung im Zivilschutz und Katastrophenfall </a:t>
            </a:r>
            <a:endParaRPr lang="de-DE" dirty="0"/>
          </a:p>
        </p:txBody>
      </p:sp>
      <p:sp>
        <p:nvSpPr>
          <p:cNvPr id="3" name="Inhaltsplatzhalter 2">
            <a:extLst>
              <a:ext uri="{FF2B5EF4-FFF2-40B4-BE49-F238E27FC236}">
                <a16:creationId xmlns:a16="http://schemas.microsoft.com/office/drawing/2014/main" id="{8ECD9F45-60BE-312D-E8FD-D05AC2F7BC2A}"/>
              </a:ext>
            </a:extLst>
          </p:cNvPr>
          <p:cNvSpPr>
            <a:spLocks noGrp="1"/>
          </p:cNvSpPr>
          <p:nvPr>
            <p:ph idx="1"/>
          </p:nvPr>
        </p:nvSpPr>
        <p:spPr>
          <a:xfrm>
            <a:off x="838200" y="3756073"/>
            <a:ext cx="10515600" cy="2420889"/>
          </a:xfrm>
        </p:spPr>
        <p:txBody>
          <a:bodyPr>
            <a:normAutofit fontScale="77500" lnSpcReduction="20000"/>
          </a:bodyPr>
          <a:lstStyle/>
          <a:p>
            <a:endParaRPr lang="de-DE" sz="2000" dirty="0"/>
          </a:p>
          <a:p>
            <a:endParaRPr lang="de-DE" sz="2000" dirty="0"/>
          </a:p>
          <a:p>
            <a:endParaRPr lang="de-DE" sz="2000" dirty="0"/>
          </a:p>
          <a:p>
            <a:endParaRPr lang="de-DE" sz="2000" dirty="0"/>
          </a:p>
          <a:p>
            <a:endParaRPr lang="de-DE" sz="2000" dirty="0"/>
          </a:p>
          <a:p>
            <a:endParaRPr lang="de-DE" sz="2000" dirty="0"/>
          </a:p>
          <a:p>
            <a:r>
              <a:rPr lang="de-DE" sz="2000" dirty="0"/>
              <a:t>Bevölkerung in Deutschland </a:t>
            </a:r>
          </a:p>
          <a:p>
            <a:r>
              <a:rPr lang="de-DE" sz="2000" dirty="0"/>
              <a:t>(beginnend ab der siebten Klasse) </a:t>
            </a:r>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466496" y="365125"/>
            <a:ext cx="1344302" cy="438242"/>
          </a:xfrm>
          <a:prstGeom prst="rect">
            <a:avLst/>
          </a:prstGeom>
        </p:spPr>
      </p:pic>
    </p:spTree>
    <p:extLst>
      <p:ext uri="{BB962C8B-B14F-4D97-AF65-F5344CB8AC3E}">
        <p14:creationId xmlns:p14="http://schemas.microsoft.com/office/powerpoint/2010/main" val="2864086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9758D1E0-FB7A-81BB-290B-2D4149C652FA}"/>
              </a:ext>
            </a:extLst>
          </p:cNvPr>
          <p:cNvPicPr>
            <a:picLocks noChangeAspect="1"/>
          </p:cNvPicPr>
          <p:nvPr/>
        </p:nvPicPr>
        <p:blipFill>
          <a:blip r:embed="rId3"/>
          <a:stretch>
            <a:fillRect/>
          </a:stretch>
        </p:blipFill>
        <p:spPr>
          <a:xfrm>
            <a:off x="7397707" y="2240552"/>
            <a:ext cx="4794293" cy="3238892"/>
          </a:xfrm>
          <a:prstGeom prst="rect">
            <a:avLst/>
          </a:prstGeom>
        </p:spPr>
      </p:pic>
      <p:sp>
        <p:nvSpPr>
          <p:cNvPr id="2" name="Titel 1">
            <a:extLst>
              <a:ext uri="{FF2B5EF4-FFF2-40B4-BE49-F238E27FC236}">
                <a16:creationId xmlns:a16="http://schemas.microsoft.com/office/drawing/2014/main" id="{43206C31-E7FF-AD03-DC4E-D5559041ED78}"/>
              </a:ext>
            </a:extLst>
          </p:cNvPr>
          <p:cNvSpPr>
            <a:spLocks noGrp="1"/>
          </p:cNvSpPr>
          <p:nvPr>
            <p:ph type="title"/>
          </p:nvPr>
        </p:nvSpPr>
        <p:spPr/>
        <p:txBody>
          <a:bodyPr>
            <a:normAutofit/>
          </a:bodyPr>
          <a:lstStyle/>
          <a:p>
            <a:r>
              <a:rPr lang="de-DE" dirty="0"/>
              <a:t>Notfallhilfefähigkeiten, die über die üblichen Erste-Hilfe-Fähigkeiten hinausgehen</a:t>
            </a:r>
          </a:p>
        </p:txBody>
      </p:sp>
      <p:sp>
        <p:nvSpPr>
          <p:cNvPr id="3" name="Inhaltsplatzhalter 2">
            <a:extLst>
              <a:ext uri="{FF2B5EF4-FFF2-40B4-BE49-F238E27FC236}">
                <a16:creationId xmlns:a16="http://schemas.microsoft.com/office/drawing/2014/main" id="{738F1555-FC44-506C-DDA5-DC8EDAF02641}"/>
              </a:ext>
            </a:extLst>
          </p:cNvPr>
          <p:cNvSpPr>
            <a:spLocks noGrp="1"/>
          </p:cNvSpPr>
          <p:nvPr>
            <p:ph idx="1"/>
          </p:nvPr>
        </p:nvSpPr>
        <p:spPr>
          <a:xfrm>
            <a:off x="838200" y="1825624"/>
            <a:ext cx="9664700" cy="5032375"/>
          </a:xfrm>
        </p:spPr>
        <p:txBody>
          <a:bodyPr>
            <a:normAutofit/>
          </a:bodyPr>
          <a:lstStyle/>
          <a:p>
            <a:pPr>
              <a:lnSpc>
                <a:spcPct val="150000"/>
              </a:lnSpc>
            </a:pPr>
            <a:r>
              <a:rPr lang="de-DE" sz="2400" dirty="0"/>
              <a:t>Eine erweiterte Palette an Fähigkeiten, die es ermöglichen, in speziellen, komplexeren oder kritischeren Notfällen effektiv zu handeln</a:t>
            </a:r>
          </a:p>
          <a:p>
            <a:pPr>
              <a:lnSpc>
                <a:spcPct val="150000"/>
              </a:lnSpc>
            </a:pPr>
            <a:r>
              <a:rPr lang="de-DE" sz="2400" dirty="0"/>
              <a:t>Die „normale“ Erste Hilfe dient hier als Grundlage</a:t>
            </a:r>
          </a:p>
          <a:p>
            <a:pPr>
              <a:lnSpc>
                <a:spcPct val="150000"/>
              </a:lnSpc>
            </a:pPr>
            <a:r>
              <a:rPr lang="de-DE" sz="2400" dirty="0"/>
              <a:t>Notfallhilfefähigkeiten vermitteln darauf aufbauende, spezielle Techniken, die mit behelfsmäßigen Mitteln eine medizinische Unterstützung bieten</a:t>
            </a:r>
          </a:p>
          <a:p>
            <a:pPr>
              <a:lnSpc>
                <a:spcPct val="150000"/>
              </a:lnSpc>
            </a:pPr>
            <a:r>
              <a:rPr lang="de-DE" sz="2400" dirty="0"/>
              <a:t> Zeit überbrücken bis staatlich organisierte Hilfe verzögert eintrifft</a:t>
            </a:r>
          </a:p>
        </p:txBody>
      </p:sp>
      <p:pic>
        <p:nvPicPr>
          <p:cNvPr id="5" name="Grafik 4">
            <a:extLst>
              <a:ext uri="{FF2B5EF4-FFF2-40B4-BE49-F238E27FC236}">
                <a16:creationId xmlns:a16="http://schemas.microsoft.com/office/drawing/2014/main" id="{E38FFCD0-4BA5-44A2-8C8A-B7875D3F98FA}"/>
              </a:ext>
            </a:extLst>
          </p:cNvPr>
          <p:cNvPicPr>
            <a:picLocks noChangeAspect="1"/>
          </p:cNvPicPr>
          <p:nvPr/>
        </p:nvPicPr>
        <p:blipFill>
          <a:blip r:embed="rId4"/>
          <a:stretch>
            <a:fillRect/>
          </a:stretch>
        </p:blipFill>
        <p:spPr>
          <a:xfrm>
            <a:off x="10681649" y="227948"/>
            <a:ext cx="1344302" cy="438242"/>
          </a:xfrm>
          <a:prstGeom prst="rect">
            <a:avLst/>
          </a:prstGeom>
        </p:spPr>
      </p:pic>
    </p:spTree>
    <p:extLst>
      <p:ext uri="{BB962C8B-B14F-4D97-AF65-F5344CB8AC3E}">
        <p14:creationId xmlns:p14="http://schemas.microsoft.com/office/powerpoint/2010/main" val="1441317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77A9CC-A7A1-CF93-9022-BA0247D9A89C}"/>
              </a:ext>
            </a:extLst>
          </p:cNvPr>
          <p:cNvSpPr>
            <a:spLocks noGrp="1"/>
          </p:cNvSpPr>
          <p:nvPr>
            <p:ph type="title"/>
          </p:nvPr>
        </p:nvSpPr>
        <p:spPr/>
        <p:txBody>
          <a:bodyPr/>
          <a:lstStyle/>
          <a:p>
            <a:r>
              <a:rPr lang="de-DE" dirty="0"/>
              <a:t>Beispiele für erweiterte Notfallhilfefähigkeiten:</a:t>
            </a:r>
          </a:p>
        </p:txBody>
      </p:sp>
      <p:sp>
        <p:nvSpPr>
          <p:cNvPr id="3" name="Inhaltsplatzhalter 2">
            <a:extLst>
              <a:ext uri="{FF2B5EF4-FFF2-40B4-BE49-F238E27FC236}">
                <a16:creationId xmlns:a16="http://schemas.microsoft.com/office/drawing/2014/main" id="{9DDD4E2F-37B3-0A4E-E6D6-3576EBE24692}"/>
              </a:ext>
            </a:extLst>
          </p:cNvPr>
          <p:cNvSpPr>
            <a:spLocks noGrp="1"/>
          </p:cNvSpPr>
          <p:nvPr>
            <p:ph idx="1"/>
          </p:nvPr>
        </p:nvSpPr>
        <p:spPr/>
        <p:txBody>
          <a:bodyPr>
            <a:normAutofit/>
          </a:bodyPr>
          <a:lstStyle/>
          <a:p>
            <a:r>
              <a:rPr lang="de-DE" sz="2400" dirty="0"/>
              <a:t>Erkennen und Behandeln von Schockzuständen</a:t>
            </a:r>
          </a:p>
          <a:p>
            <a:r>
              <a:rPr lang="de-DE" sz="2400" dirty="0"/>
              <a:t>Erweiterte Blutstillung, Verbandtechniken für schwere Wunden</a:t>
            </a:r>
          </a:p>
          <a:p>
            <a:r>
              <a:rPr lang="de-DE" sz="2400" dirty="0"/>
              <a:t>Rettung und Transport von Verletzten</a:t>
            </a:r>
          </a:p>
          <a:p>
            <a:r>
              <a:rPr lang="de-DE" sz="2400" dirty="0"/>
              <a:t>Erste Hilfe unter Berücksichtigung von Materialknappheit</a:t>
            </a:r>
          </a:p>
          <a:p>
            <a:r>
              <a:rPr lang="de-DE" sz="2400" dirty="0"/>
              <a:t>Erweiterte Versorgung bei Verletzungen der Extremitäten und Verbrennungen</a:t>
            </a:r>
          </a:p>
          <a:p>
            <a:r>
              <a:rPr lang="de-DE" sz="2400" dirty="0"/>
              <a:t>Katastrophen- und Evakuierungsmanagement</a:t>
            </a:r>
          </a:p>
          <a:p>
            <a:r>
              <a:rPr lang="de-DE" sz="2400" dirty="0"/>
              <a:t>Notfallkommunikation und Notfallorganisation</a:t>
            </a:r>
          </a:p>
          <a:p>
            <a:r>
              <a:rPr lang="de-DE" sz="2400" dirty="0"/>
              <a:t>Erweiterte Maßnahmen für Erste Hilfe am Kind</a:t>
            </a:r>
          </a:p>
          <a:p>
            <a:pPr marL="0" indent="0">
              <a:buNone/>
            </a:pPr>
            <a:endParaRPr lang="de-DE" dirty="0"/>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9740355" y="562770"/>
            <a:ext cx="1344302" cy="438242"/>
          </a:xfrm>
          <a:prstGeom prst="rect">
            <a:avLst/>
          </a:prstGeom>
        </p:spPr>
      </p:pic>
    </p:spTree>
    <p:extLst>
      <p:ext uri="{BB962C8B-B14F-4D97-AF65-F5344CB8AC3E}">
        <p14:creationId xmlns:p14="http://schemas.microsoft.com/office/powerpoint/2010/main" val="793385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F900E-66BA-2501-B0DA-B02644CCE102}"/>
              </a:ext>
            </a:extLst>
          </p:cNvPr>
          <p:cNvSpPr>
            <a:spLocks noGrp="1"/>
          </p:cNvSpPr>
          <p:nvPr>
            <p:ph type="title"/>
          </p:nvPr>
        </p:nvSpPr>
        <p:spPr>
          <a:xfrm>
            <a:off x="903366" y="1052328"/>
            <a:ext cx="10515600" cy="1353247"/>
          </a:xfrm>
        </p:spPr>
        <p:txBody>
          <a:bodyPr>
            <a:noAutofit/>
          </a:bodyPr>
          <a:lstStyle/>
          <a:p>
            <a:r>
              <a:rPr lang="de-DE" sz="4800" dirty="0"/>
              <a:t>Erste Hilfe</a:t>
            </a:r>
            <a:br>
              <a:rPr lang="de-DE" sz="4800" dirty="0"/>
            </a:br>
            <a:endParaRPr lang="de-DE" sz="4800" dirty="0"/>
          </a:p>
        </p:txBody>
      </p:sp>
      <p:sp>
        <p:nvSpPr>
          <p:cNvPr id="3" name="Textplatzhalter 2">
            <a:extLst>
              <a:ext uri="{FF2B5EF4-FFF2-40B4-BE49-F238E27FC236}">
                <a16:creationId xmlns:a16="http://schemas.microsoft.com/office/drawing/2014/main" id="{4F468189-CA25-E53B-BDBB-532F86675F0F}"/>
              </a:ext>
            </a:extLst>
          </p:cNvPr>
          <p:cNvSpPr>
            <a:spLocks noGrp="1"/>
          </p:cNvSpPr>
          <p:nvPr>
            <p:ph type="body" idx="1"/>
          </p:nvPr>
        </p:nvSpPr>
        <p:spPr>
          <a:xfrm>
            <a:off x="831850" y="1758462"/>
            <a:ext cx="10515600" cy="4852545"/>
          </a:xfrm>
        </p:spPr>
        <p:txBody>
          <a:bodyPr>
            <a:normAutofit/>
          </a:bodyPr>
          <a:lstStyle/>
          <a:p>
            <a:pPr>
              <a:lnSpc>
                <a:spcPct val="150000"/>
              </a:lnSpc>
            </a:pPr>
            <a:r>
              <a:rPr lang="de-DE" sz="2400" dirty="0">
                <a:effectLst/>
                <a:latin typeface="Arial" panose="020B0604020202020204" pitchFamily="34" charset="0"/>
              </a:rPr>
              <a:t>Es geht dabei nicht ausschließlich um körperliche Wunden oder Erkrankungen, sondern auch um andere Formen der Erstbetreuung, einschließlich der </a:t>
            </a:r>
            <a:r>
              <a:rPr lang="de-DE" sz="2400" b="1" dirty="0">
                <a:effectLst/>
                <a:latin typeface="Arial" panose="020B0604020202020204" pitchFamily="34" charset="0"/>
              </a:rPr>
              <a:t>psychologischen und sozialen Unterstützung </a:t>
            </a:r>
            <a:r>
              <a:rPr lang="de-DE" sz="2400" dirty="0">
                <a:effectLst/>
                <a:latin typeface="Arial" panose="020B0604020202020204" pitchFamily="34" charset="0"/>
              </a:rPr>
              <a:t>für Menschen in emotionalen Notsituationen aufgrund schlimmer Erfahrungen oder traumatischer Ereignisse</a:t>
            </a:r>
            <a:endParaRPr lang="de-DE" sz="2400" dirty="0"/>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157214" y="1052328"/>
            <a:ext cx="1344302" cy="438242"/>
          </a:xfrm>
          <a:prstGeom prst="rect">
            <a:avLst/>
          </a:prstGeom>
        </p:spPr>
      </p:pic>
    </p:spTree>
    <p:extLst>
      <p:ext uri="{BB962C8B-B14F-4D97-AF65-F5344CB8AC3E}">
        <p14:creationId xmlns:p14="http://schemas.microsoft.com/office/powerpoint/2010/main" val="3441595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F900E-66BA-2501-B0DA-B02644CCE102}"/>
              </a:ext>
            </a:extLst>
          </p:cNvPr>
          <p:cNvSpPr>
            <a:spLocks noGrp="1"/>
          </p:cNvSpPr>
          <p:nvPr>
            <p:ph type="title"/>
          </p:nvPr>
        </p:nvSpPr>
        <p:spPr/>
        <p:txBody>
          <a:bodyPr>
            <a:noAutofit/>
          </a:bodyPr>
          <a:lstStyle/>
          <a:p>
            <a:r>
              <a:rPr lang="de-DE" sz="4800" dirty="0"/>
              <a:t>Modul 4: </a:t>
            </a:r>
            <a:br>
              <a:rPr lang="de-DE" sz="4800" dirty="0"/>
            </a:br>
            <a:r>
              <a:rPr lang="de-DE" sz="4800" dirty="0"/>
              <a:t>private Begleitung von Hilfebedürftigen mit Pflegebedarf im Zivilschutz und Katastrophenfall </a:t>
            </a:r>
          </a:p>
        </p:txBody>
      </p:sp>
      <p:sp>
        <p:nvSpPr>
          <p:cNvPr id="3" name="Textplatzhalter 2">
            <a:extLst>
              <a:ext uri="{FF2B5EF4-FFF2-40B4-BE49-F238E27FC236}">
                <a16:creationId xmlns:a16="http://schemas.microsoft.com/office/drawing/2014/main" id="{4F468189-CA25-E53B-BDBB-532F86675F0F}"/>
              </a:ext>
            </a:extLst>
          </p:cNvPr>
          <p:cNvSpPr>
            <a:spLocks noGrp="1"/>
          </p:cNvSpPr>
          <p:nvPr>
            <p:ph type="body" idx="1"/>
          </p:nvPr>
        </p:nvSpPr>
        <p:spPr>
          <a:xfrm>
            <a:off x="831850" y="4589463"/>
            <a:ext cx="10515600" cy="2021544"/>
          </a:xfrm>
        </p:spPr>
        <p:txBody>
          <a:bodyPr>
            <a:normAutofit/>
          </a:bodyPr>
          <a:lstStyle/>
          <a:p>
            <a:r>
              <a:rPr lang="de-DE" dirty="0"/>
              <a:t>Zielgruppe: Pflegende Angehörige (auch in Vorbereitung), Personen mit eigenem Pflegebedarf, nachbarschaftlich unterstützend wirkende Personen (Fokus Sozialraum/Kiez/Quartier) </a:t>
            </a:r>
          </a:p>
          <a:p>
            <a:endParaRPr lang="de-DE" sz="1400" dirty="0">
              <a:solidFill>
                <a:prstClr val="black">
                  <a:tint val="75000"/>
                </a:prstClr>
              </a:solidFill>
            </a:endParaRPr>
          </a:p>
          <a:p>
            <a:r>
              <a:rPr lang="de-DE" dirty="0"/>
              <a:t>Zeitansatz: 6 UE 		</a:t>
            </a:r>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157214" y="1052328"/>
            <a:ext cx="1344302" cy="438242"/>
          </a:xfrm>
          <a:prstGeom prst="rect">
            <a:avLst/>
          </a:prstGeom>
        </p:spPr>
      </p:pic>
    </p:spTree>
    <p:extLst>
      <p:ext uri="{BB962C8B-B14F-4D97-AF65-F5344CB8AC3E}">
        <p14:creationId xmlns:p14="http://schemas.microsoft.com/office/powerpoint/2010/main" val="2636446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C88184CA-A747-22D6-55F0-92EA53B7102B}"/>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DFC1A6F9-8E9B-1A26-A16C-55E814CFD972}"/>
              </a:ext>
            </a:extLst>
          </p:cNvPr>
          <p:cNvSpPr>
            <a:spLocks noGrp="1"/>
          </p:cNvSpPr>
          <p:nvPr>
            <p:ph type="title"/>
          </p:nvPr>
        </p:nvSpPr>
        <p:spPr/>
        <p:txBody>
          <a:bodyPr/>
          <a:lstStyle/>
          <a:p>
            <a:r>
              <a:rPr lang="de-DE" dirty="0"/>
              <a:t>Angestrebte Kompetenzen</a:t>
            </a:r>
          </a:p>
        </p:txBody>
      </p:sp>
      <p:sp>
        <p:nvSpPr>
          <p:cNvPr id="5" name="Inhaltsplatzhalter 4">
            <a:extLst>
              <a:ext uri="{FF2B5EF4-FFF2-40B4-BE49-F238E27FC236}">
                <a16:creationId xmlns:a16="http://schemas.microsoft.com/office/drawing/2014/main" id="{20252866-8A55-0620-769E-CDD0C880D37F}"/>
              </a:ext>
            </a:extLst>
          </p:cNvPr>
          <p:cNvSpPr>
            <a:spLocks noGrp="1"/>
          </p:cNvSpPr>
          <p:nvPr>
            <p:ph idx="1"/>
          </p:nvPr>
        </p:nvSpPr>
        <p:spPr>
          <a:xfrm>
            <a:off x="838200" y="1825624"/>
            <a:ext cx="10515600" cy="4688191"/>
          </a:xfrm>
        </p:spPr>
        <p:txBody>
          <a:bodyPr>
            <a:normAutofit/>
          </a:bodyPr>
          <a:lstStyle/>
          <a:p>
            <a:r>
              <a:rPr lang="de-DE" sz="2400" dirty="0"/>
              <a:t>Bevorratung ausreichender Verbrauchsmaterialien für die Pflege;</a:t>
            </a:r>
          </a:p>
          <a:p>
            <a:pPr lvl="1"/>
            <a:r>
              <a:rPr lang="de-DE" sz="2000" dirty="0"/>
              <a:t>Vorhandensein wichtiger Medikamente</a:t>
            </a:r>
          </a:p>
          <a:p>
            <a:pPr lvl="1"/>
            <a:r>
              <a:rPr lang="de-DE" sz="2000" dirty="0"/>
              <a:t>Vorsorge für einen Stromausfall</a:t>
            </a:r>
          </a:p>
          <a:p>
            <a:pPr lvl="1"/>
            <a:r>
              <a:rPr lang="de-DE" sz="2000" dirty="0"/>
              <a:t>Nachbarschaftshilfen vorbereiten</a:t>
            </a:r>
          </a:p>
          <a:p>
            <a:r>
              <a:rPr lang="de-DE" sz="2400" dirty="0"/>
              <a:t>Bewusstsein schaffen, dass die Selbsthilfe über einen längeren Zeitraum notwendig sein kann</a:t>
            </a:r>
          </a:p>
          <a:p>
            <a:r>
              <a:rPr lang="de-DE" sz="2400" dirty="0"/>
              <a:t>Erkennen von Hilfsbedürftigkeit und individuellem Unterstützungsbedarf</a:t>
            </a:r>
          </a:p>
          <a:p>
            <a:pPr lvl="1"/>
            <a:r>
              <a:rPr lang="de-DE" sz="2000" dirty="0"/>
              <a:t>Unterstützung z.B. bei eingeschränkter Mobilität, bei eingeschränkter Sinneswahrnehmung</a:t>
            </a:r>
          </a:p>
          <a:p>
            <a:pPr lvl="2"/>
            <a:r>
              <a:rPr lang="de-DE" sz="1800" dirty="0"/>
              <a:t>pflegerische Basismaßnahmen</a:t>
            </a:r>
          </a:p>
          <a:p>
            <a:pPr lvl="2"/>
            <a:r>
              <a:rPr lang="de-DE" sz="1800" dirty="0"/>
              <a:t>Lagerung</a:t>
            </a:r>
          </a:p>
          <a:p>
            <a:pPr lvl="2"/>
            <a:r>
              <a:rPr lang="de-DE" sz="1800" dirty="0"/>
              <a:t>Transport</a:t>
            </a:r>
          </a:p>
          <a:p>
            <a:pPr lvl="2"/>
            <a:r>
              <a:rPr lang="de-DE" sz="1800" dirty="0"/>
              <a:t>Körperhygiene</a:t>
            </a:r>
          </a:p>
          <a:p>
            <a:pPr lvl="2"/>
            <a:r>
              <a:rPr lang="de-DE" sz="1800" dirty="0"/>
              <a:t>Essen/Getränke anreichen</a:t>
            </a:r>
          </a:p>
        </p:txBody>
      </p:sp>
      <p:pic>
        <p:nvPicPr>
          <p:cNvPr id="6" name="Grafik 5">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009498" y="808785"/>
            <a:ext cx="1344302" cy="438242"/>
          </a:xfrm>
          <a:prstGeom prst="rect">
            <a:avLst/>
          </a:prstGeom>
        </p:spPr>
      </p:pic>
    </p:spTree>
    <p:extLst>
      <p:ext uri="{BB962C8B-B14F-4D97-AF65-F5344CB8AC3E}">
        <p14:creationId xmlns:p14="http://schemas.microsoft.com/office/powerpoint/2010/main" val="1618302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B86C6D-FA7D-258E-FEFC-BD87D0196C20}"/>
              </a:ext>
            </a:extLst>
          </p:cNvPr>
          <p:cNvSpPr>
            <a:spLocks noGrp="1"/>
          </p:cNvSpPr>
          <p:nvPr>
            <p:ph type="title"/>
          </p:nvPr>
        </p:nvSpPr>
        <p:spPr/>
        <p:txBody>
          <a:bodyPr>
            <a:normAutofit/>
          </a:bodyPr>
          <a:lstStyle/>
          <a:p>
            <a:r>
              <a:rPr lang="de-DE" sz="4800" dirty="0"/>
              <a:t>Modul 5:</a:t>
            </a:r>
            <a:br>
              <a:rPr lang="de-DE" sz="4800" dirty="0"/>
            </a:br>
            <a:r>
              <a:rPr lang="de-DE" sz="4800" dirty="0"/>
              <a:t>professionelle Pflege im Zivilschutz und Katastrophenfall </a:t>
            </a:r>
          </a:p>
        </p:txBody>
      </p:sp>
      <p:sp>
        <p:nvSpPr>
          <p:cNvPr id="3" name="Textplatzhalter 2">
            <a:extLst>
              <a:ext uri="{FF2B5EF4-FFF2-40B4-BE49-F238E27FC236}">
                <a16:creationId xmlns:a16="http://schemas.microsoft.com/office/drawing/2014/main" id="{73A17D41-2898-832D-3C9B-E3248EF1EB7A}"/>
              </a:ext>
            </a:extLst>
          </p:cNvPr>
          <p:cNvSpPr>
            <a:spLocks noGrp="1"/>
          </p:cNvSpPr>
          <p:nvPr>
            <p:ph type="body" idx="1"/>
          </p:nvPr>
        </p:nvSpPr>
        <p:spPr/>
        <p:txBody>
          <a:bodyPr>
            <a:normAutofit lnSpcReduction="10000"/>
          </a:bodyPr>
          <a:lstStyle/>
          <a:p>
            <a:r>
              <a:rPr lang="de-DE" dirty="0"/>
              <a:t>Zielgruppe: Mitarbeitende in ambulanten, teilstationären sowie stationären Pflegeeinrichtungen, Pflegefachkräfte, Auszubildende an Pflegefachschulen </a:t>
            </a:r>
          </a:p>
          <a:p>
            <a:r>
              <a:rPr lang="de-DE" dirty="0"/>
              <a:t>Zeitansatz: 6 UE inkl. relevanter EH </a:t>
            </a:r>
          </a:p>
          <a:p>
            <a:r>
              <a:rPr kumimoji="0" lang="de-DE"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					</a:t>
            </a:r>
            <a:endParaRPr lang="de-DE" dirty="0"/>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9807590" y="822138"/>
            <a:ext cx="1344302" cy="438242"/>
          </a:xfrm>
          <a:prstGeom prst="rect">
            <a:avLst/>
          </a:prstGeom>
        </p:spPr>
      </p:pic>
    </p:spTree>
    <p:extLst>
      <p:ext uri="{BB962C8B-B14F-4D97-AF65-F5344CB8AC3E}">
        <p14:creationId xmlns:p14="http://schemas.microsoft.com/office/powerpoint/2010/main" val="911018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59DABFB1-5BD8-C4C0-BC70-BC20E3366B08}"/>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6E7FF14A-8F1B-6752-6B85-A9C9C0F6F997}"/>
              </a:ext>
            </a:extLst>
          </p:cNvPr>
          <p:cNvSpPr>
            <a:spLocks noGrp="1"/>
          </p:cNvSpPr>
          <p:nvPr>
            <p:ph type="title"/>
          </p:nvPr>
        </p:nvSpPr>
        <p:spPr/>
        <p:txBody>
          <a:bodyPr/>
          <a:lstStyle/>
          <a:p>
            <a:r>
              <a:rPr lang="de-DE" dirty="0"/>
              <a:t>Angestrebte Kompetenzen</a:t>
            </a:r>
          </a:p>
        </p:txBody>
      </p:sp>
      <p:sp>
        <p:nvSpPr>
          <p:cNvPr id="5" name="Inhaltsplatzhalter 4">
            <a:extLst>
              <a:ext uri="{FF2B5EF4-FFF2-40B4-BE49-F238E27FC236}">
                <a16:creationId xmlns:a16="http://schemas.microsoft.com/office/drawing/2014/main" id="{1FE50437-AAA8-35E5-33B7-9FADC4BB99B7}"/>
              </a:ext>
            </a:extLst>
          </p:cNvPr>
          <p:cNvSpPr>
            <a:spLocks noGrp="1"/>
          </p:cNvSpPr>
          <p:nvPr>
            <p:ph idx="1"/>
          </p:nvPr>
        </p:nvSpPr>
        <p:spPr>
          <a:xfrm>
            <a:off x="838200" y="1825625"/>
            <a:ext cx="10515600" cy="4807930"/>
          </a:xfrm>
        </p:spPr>
        <p:txBody>
          <a:bodyPr>
            <a:normAutofit/>
          </a:bodyPr>
          <a:lstStyle/>
          <a:p>
            <a:pPr>
              <a:lnSpc>
                <a:spcPct val="150000"/>
              </a:lnSpc>
            </a:pPr>
            <a:r>
              <a:rPr lang="de-DE" sz="2400" dirty="0"/>
              <a:t>Die TN sollen sich Weitsichtig mit dem Thema Zivilschutz und Katastrophenfall und deren Auswirkungen auseinandersetzen</a:t>
            </a:r>
          </a:p>
          <a:p>
            <a:pPr>
              <a:lnSpc>
                <a:spcPct val="150000"/>
              </a:lnSpc>
            </a:pPr>
            <a:r>
              <a:rPr lang="de-DE" sz="2400" dirty="0"/>
              <a:t>Bewusstsein schaffen, dass die Selbsthilfe über einen längeren Zeitraum notwendig sein kann</a:t>
            </a:r>
          </a:p>
          <a:p>
            <a:pPr>
              <a:lnSpc>
                <a:spcPct val="150000"/>
              </a:lnSpc>
            </a:pPr>
            <a:r>
              <a:rPr lang="de-DE" sz="2400" dirty="0"/>
              <a:t>Die ambulante und stationäre Pflege in außergewöhnlichen Notlagen über einen längeren Zeitraum aufrecht erhalten können</a:t>
            </a:r>
          </a:p>
          <a:p>
            <a:pPr lvl="1">
              <a:lnSpc>
                <a:spcPct val="150000"/>
              </a:lnSpc>
            </a:pPr>
            <a:r>
              <a:rPr lang="de-DE" sz="2000" dirty="0"/>
              <a:t>z.B. bei einem Stromausfall, eine Nachbarschaftshilfe vorbereiten</a:t>
            </a:r>
          </a:p>
          <a:p>
            <a:pPr lvl="1">
              <a:lnSpc>
                <a:spcPct val="150000"/>
              </a:lnSpc>
            </a:pPr>
            <a:r>
              <a:rPr lang="de-DE" sz="2000" dirty="0"/>
              <a:t>z.B. die Hygiene auch ohne fließendes Wasser gewährleisten</a:t>
            </a:r>
          </a:p>
        </p:txBody>
      </p:sp>
      <p:pic>
        <p:nvPicPr>
          <p:cNvPr id="6" name="Grafik 5">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9552097" y="808785"/>
            <a:ext cx="1344302" cy="438242"/>
          </a:xfrm>
          <a:prstGeom prst="rect">
            <a:avLst/>
          </a:prstGeom>
        </p:spPr>
      </p:pic>
    </p:spTree>
    <p:extLst>
      <p:ext uri="{BB962C8B-B14F-4D97-AF65-F5344CB8AC3E}">
        <p14:creationId xmlns:p14="http://schemas.microsoft.com/office/powerpoint/2010/main" val="2442794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1A8B1A-F05F-EC70-89BE-59E229AAE76A}"/>
              </a:ext>
            </a:extLst>
          </p:cNvPr>
          <p:cNvSpPr>
            <a:spLocks noGrp="1"/>
          </p:cNvSpPr>
          <p:nvPr>
            <p:ph type="title"/>
          </p:nvPr>
        </p:nvSpPr>
        <p:spPr/>
        <p:txBody>
          <a:bodyPr>
            <a:noAutofit/>
          </a:bodyPr>
          <a:lstStyle/>
          <a:p>
            <a:r>
              <a:rPr lang="de-DE" sz="4800" dirty="0"/>
              <a:t>Fazit</a:t>
            </a:r>
            <a:br>
              <a:rPr lang="de-DE" sz="4800" dirty="0"/>
            </a:br>
            <a:r>
              <a:rPr lang="de-DE" sz="3600" dirty="0"/>
              <a:t>Die Teilnehmenden sollen in schwierigen und belastenden Situationen handlungsfähig bleiben</a:t>
            </a:r>
            <a:br>
              <a:rPr lang="de-DE" sz="3600" dirty="0"/>
            </a:br>
            <a:endParaRPr lang="de-DE" sz="3600" dirty="0"/>
          </a:p>
        </p:txBody>
      </p:sp>
      <p:sp>
        <p:nvSpPr>
          <p:cNvPr id="3" name="Textplatzhalter 2">
            <a:extLst>
              <a:ext uri="{FF2B5EF4-FFF2-40B4-BE49-F238E27FC236}">
                <a16:creationId xmlns:a16="http://schemas.microsoft.com/office/drawing/2014/main" id="{CE5257E4-2C8B-C313-F747-FC8C04792311}"/>
              </a:ext>
            </a:extLst>
          </p:cNvPr>
          <p:cNvSpPr>
            <a:spLocks noGrp="1"/>
          </p:cNvSpPr>
          <p:nvPr>
            <p:ph type="body" idx="1"/>
          </p:nvPr>
        </p:nvSpPr>
        <p:spPr>
          <a:xfrm>
            <a:off x="831850" y="4589463"/>
            <a:ext cx="10515600" cy="1779806"/>
          </a:xfrm>
        </p:spPr>
        <p:txBody>
          <a:bodyPr>
            <a:normAutofit/>
          </a:bodyPr>
          <a:lstStyle/>
          <a:p>
            <a:endParaRPr lang="de-DE" dirty="0"/>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003148" y="971646"/>
            <a:ext cx="1344302" cy="438242"/>
          </a:xfrm>
          <a:prstGeom prst="rect">
            <a:avLst/>
          </a:prstGeom>
        </p:spPr>
      </p:pic>
    </p:spTree>
    <p:extLst>
      <p:ext uri="{BB962C8B-B14F-4D97-AF65-F5344CB8AC3E}">
        <p14:creationId xmlns:p14="http://schemas.microsoft.com/office/powerpoint/2010/main" val="258457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1A8B1A-F05F-EC70-89BE-59E229AAE76A}"/>
              </a:ext>
            </a:extLst>
          </p:cNvPr>
          <p:cNvSpPr>
            <a:spLocks noGrp="1"/>
          </p:cNvSpPr>
          <p:nvPr>
            <p:ph type="title"/>
          </p:nvPr>
        </p:nvSpPr>
        <p:spPr/>
        <p:txBody>
          <a:bodyPr>
            <a:noAutofit/>
          </a:bodyPr>
          <a:lstStyle/>
          <a:p>
            <a:r>
              <a:rPr lang="de-DE" sz="4800" dirty="0"/>
              <a:t>Modul 6: </a:t>
            </a:r>
            <a:br>
              <a:rPr lang="de-DE" sz="4800" dirty="0"/>
            </a:br>
            <a:r>
              <a:rPr lang="de-DE" sz="4800" dirty="0"/>
              <a:t>Förderung Selbstschutz in Unternehmen/Behörden/Institutionen </a:t>
            </a:r>
          </a:p>
        </p:txBody>
      </p:sp>
      <p:sp>
        <p:nvSpPr>
          <p:cNvPr id="3" name="Textplatzhalter 2">
            <a:extLst>
              <a:ext uri="{FF2B5EF4-FFF2-40B4-BE49-F238E27FC236}">
                <a16:creationId xmlns:a16="http://schemas.microsoft.com/office/drawing/2014/main" id="{CE5257E4-2C8B-C313-F747-FC8C04792311}"/>
              </a:ext>
            </a:extLst>
          </p:cNvPr>
          <p:cNvSpPr>
            <a:spLocks noGrp="1"/>
          </p:cNvSpPr>
          <p:nvPr>
            <p:ph type="body" idx="1"/>
          </p:nvPr>
        </p:nvSpPr>
        <p:spPr>
          <a:xfrm>
            <a:off x="831850" y="4589463"/>
            <a:ext cx="10515600" cy="1779806"/>
          </a:xfrm>
        </p:spPr>
        <p:txBody>
          <a:bodyPr>
            <a:normAutofit lnSpcReduction="10000"/>
          </a:bodyPr>
          <a:lstStyle/>
          <a:p>
            <a:r>
              <a:rPr lang="de-DE" dirty="0"/>
              <a:t>Zielgruppe: für die Umsetzung relevante Personen, z.B. Multiplikatorinnen und Multiplikatoren in Unternehmen, Behörden, Institutionen; Unternehmerinnen und Unternehmer; Führungskräfte in Unternehmen; Arbeitsschützerinnen und Arbeitsschützer; Betriebssanitäterinnen und Betriebssanitäter </a:t>
            </a:r>
          </a:p>
          <a:p>
            <a:r>
              <a:rPr lang="de-DE" dirty="0"/>
              <a:t>Zeitansatz: 4 UE 		</a:t>
            </a:r>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003148" y="971646"/>
            <a:ext cx="1344302" cy="438242"/>
          </a:xfrm>
          <a:prstGeom prst="rect">
            <a:avLst/>
          </a:prstGeom>
        </p:spPr>
      </p:pic>
    </p:spTree>
    <p:extLst>
      <p:ext uri="{BB962C8B-B14F-4D97-AF65-F5344CB8AC3E}">
        <p14:creationId xmlns:p14="http://schemas.microsoft.com/office/powerpoint/2010/main" val="3865844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5C3DA4B8-AC68-C0B4-2938-CA7A8F017999}"/>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503EAFC1-608C-DB77-718D-00B99CF71A8B}"/>
              </a:ext>
            </a:extLst>
          </p:cNvPr>
          <p:cNvSpPr>
            <a:spLocks noGrp="1"/>
          </p:cNvSpPr>
          <p:nvPr>
            <p:ph type="title"/>
          </p:nvPr>
        </p:nvSpPr>
        <p:spPr/>
        <p:txBody>
          <a:bodyPr/>
          <a:lstStyle/>
          <a:p>
            <a:r>
              <a:rPr lang="de-DE" dirty="0"/>
              <a:t>Angestrebte Kompetenzen</a:t>
            </a:r>
          </a:p>
        </p:txBody>
      </p:sp>
      <p:sp>
        <p:nvSpPr>
          <p:cNvPr id="5" name="Inhaltsplatzhalter 4">
            <a:extLst>
              <a:ext uri="{FF2B5EF4-FFF2-40B4-BE49-F238E27FC236}">
                <a16:creationId xmlns:a16="http://schemas.microsoft.com/office/drawing/2014/main" id="{F307C1E4-31F9-ED31-D79A-FABE08732FC4}"/>
              </a:ext>
            </a:extLst>
          </p:cNvPr>
          <p:cNvSpPr>
            <a:spLocks noGrp="1"/>
          </p:cNvSpPr>
          <p:nvPr>
            <p:ph idx="1"/>
          </p:nvPr>
        </p:nvSpPr>
        <p:spPr/>
        <p:txBody>
          <a:bodyPr>
            <a:normAutofit/>
          </a:bodyPr>
          <a:lstStyle/>
          <a:p>
            <a:pPr>
              <a:lnSpc>
                <a:spcPct val="150000"/>
              </a:lnSpc>
            </a:pPr>
            <a:r>
              <a:rPr lang="de-DE" sz="2400" dirty="0"/>
              <a:t>Die Entscheider und Verantwortlichen aus Unternehmen befähigen die Krisenlagen zu erfassen und entsprechend aktiv zu werden</a:t>
            </a:r>
          </a:p>
          <a:p>
            <a:pPr lvl="1">
              <a:lnSpc>
                <a:spcPct val="150000"/>
              </a:lnSpc>
            </a:pPr>
            <a:r>
              <a:rPr lang="de-DE" sz="2000" dirty="0"/>
              <a:t>Verdeutlichen, dass sie nicht nur Verantwortung für ihr Unternehmen und ihre eigenen Mitarbeitenden, sondern auch für die Gesellschaft haben:</a:t>
            </a:r>
          </a:p>
          <a:p>
            <a:pPr lvl="2">
              <a:lnSpc>
                <a:spcPct val="150000"/>
              </a:lnSpc>
            </a:pPr>
            <a:r>
              <a:rPr lang="de-DE" sz="1800" dirty="0"/>
              <a:t>Gefährdungspotenziale für die im Umfeld lebende Bevölkerung minimieren</a:t>
            </a:r>
          </a:p>
          <a:p>
            <a:pPr lvl="2">
              <a:lnSpc>
                <a:spcPct val="150000"/>
              </a:lnSpc>
            </a:pPr>
            <a:r>
              <a:rPr lang="de-DE" sz="1800" dirty="0"/>
              <a:t>In der außergewöhnlichen Notlage einen Beitrag zur Versorgung der Bevölkerung leisten</a:t>
            </a:r>
          </a:p>
          <a:p>
            <a:pPr lvl="2">
              <a:lnSpc>
                <a:spcPct val="150000"/>
              </a:lnSpc>
            </a:pPr>
            <a:r>
              <a:rPr lang="de-DE" sz="1800" dirty="0"/>
              <a:t>Netzwerke im Sozialraum vorbereiten</a:t>
            </a:r>
          </a:p>
          <a:p>
            <a:pPr lvl="2">
              <a:lnSpc>
                <a:spcPct val="150000"/>
              </a:lnSpc>
            </a:pPr>
            <a:r>
              <a:rPr lang="de-DE" sz="1800" dirty="0"/>
              <a:t>Motivationspotenzial für die Belegschaft aufweisen</a:t>
            </a:r>
          </a:p>
        </p:txBody>
      </p:sp>
      <p:pic>
        <p:nvPicPr>
          <p:cNvPr id="6" name="Grafik 5">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170661" y="681037"/>
            <a:ext cx="1344302" cy="438242"/>
          </a:xfrm>
          <a:prstGeom prst="rect">
            <a:avLst/>
          </a:prstGeom>
        </p:spPr>
      </p:pic>
    </p:spTree>
    <p:extLst>
      <p:ext uri="{BB962C8B-B14F-4D97-AF65-F5344CB8AC3E}">
        <p14:creationId xmlns:p14="http://schemas.microsoft.com/office/powerpoint/2010/main" val="584177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D79D9-5573-2C89-9A07-C0F018F9645E}"/>
              </a:ext>
            </a:extLst>
          </p:cNvPr>
          <p:cNvSpPr>
            <a:spLocks noGrp="1"/>
          </p:cNvSpPr>
          <p:nvPr>
            <p:ph type="title"/>
          </p:nvPr>
        </p:nvSpPr>
        <p:spPr/>
        <p:txBody>
          <a:bodyPr>
            <a:noAutofit/>
          </a:bodyPr>
          <a:lstStyle/>
          <a:p>
            <a:r>
              <a:rPr lang="de-DE" sz="4800" dirty="0"/>
              <a:t>Reflektion jedes einzelnen</a:t>
            </a:r>
            <a:br>
              <a:rPr lang="de-DE" sz="4800" dirty="0"/>
            </a:br>
            <a:endParaRPr lang="de-DE" sz="4800" dirty="0"/>
          </a:p>
        </p:txBody>
      </p:sp>
      <p:sp>
        <p:nvSpPr>
          <p:cNvPr id="3" name="Textplatzhalter 2">
            <a:extLst>
              <a:ext uri="{FF2B5EF4-FFF2-40B4-BE49-F238E27FC236}">
                <a16:creationId xmlns:a16="http://schemas.microsoft.com/office/drawing/2014/main" id="{9D44CA02-9739-F2D7-A9B8-D7C146261777}"/>
              </a:ext>
            </a:extLst>
          </p:cNvPr>
          <p:cNvSpPr>
            <a:spLocks noGrp="1"/>
          </p:cNvSpPr>
          <p:nvPr>
            <p:ph type="body" idx="1"/>
          </p:nvPr>
        </p:nvSpPr>
        <p:spPr/>
        <p:txBody>
          <a:bodyPr>
            <a:normAutofit fontScale="92500" lnSpcReduction="10000"/>
          </a:bodyPr>
          <a:lstStyle/>
          <a:p>
            <a:pPr>
              <a:lnSpc>
                <a:spcPct val="150000"/>
              </a:lnSpc>
            </a:pPr>
            <a:r>
              <a:rPr lang="de-DE" sz="2400" dirty="0"/>
              <a:t>Die Teilnehmenden können sich und ihr Verhalten reflektieren und wissen, welche Wirkung ihr Verhalten auf andere haben kann </a:t>
            </a:r>
          </a:p>
          <a:p>
            <a:pPr lvl="1">
              <a:lnSpc>
                <a:spcPct val="150000"/>
              </a:lnSpc>
            </a:pPr>
            <a:r>
              <a:rPr lang="de-DE" sz="2000" dirty="0"/>
              <a:t>entweder Ruhe und Geschlossenheit oder Panik und Desorganisation stiftend </a:t>
            </a:r>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003148" y="1038881"/>
            <a:ext cx="1344302" cy="438242"/>
          </a:xfrm>
          <a:prstGeom prst="rect">
            <a:avLst/>
          </a:prstGeom>
        </p:spPr>
      </p:pic>
    </p:spTree>
    <p:extLst>
      <p:ext uri="{BB962C8B-B14F-4D97-AF65-F5344CB8AC3E}">
        <p14:creationId xmlns:p14="http://schemas.microsoft.com/office/powerpoint/2010/main" val="206578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D79D9-5573-2C89-9A07-C0F018F9645E}"/>
              </a:ext>
            </a:extLst>
          </p:cNvPr>
          <p:cNvSpPr>
            <a:spLocks noGrp="1"/>
          </p:cNvSpPr>
          <p:nvPr>
            <p:ph type="title"/>
          </p:nvPr>
        </p:nvSpPr>
        <p:spPr/>
        <p:txBody>
          <a:bodyPr>
            <a:noAutofit/>
          </a:bodyPr>
          <a:lstStyle/>
          <a:p>
            <a:r>
              <a:rPr lang="de-DE" sz="4800" dirty="0"/>
              <a:t>Modul 7: </a:t>
            </a:r>
            <a:br>
              <a:rPr lang="de-DE" sz="4800" dirty="0"/>
            </a:br>
            <a:r>
              <a:rPr lang="de-DE" sz="4800" dirty="0"/>
              <a:t>„Menschen mit Migrationserfahrung“ im Zivilschutz und Katastrophenfall </a:t>
            </a:r>
          </a:p>
        </p:txBody>
      </p:sp>
      <p:sp>
        <p:nvSpPr>
          <p:cNvPr id="3" name="Textplatzhalter 2">
            <a:extLst>
              <a:ext uri="{FF2B5EF4-FFF2-40B4-BE49-F238E27FC236}">
                <a16:creationId xmlns:a16="http://schemas.microsoft.com/office/drawing/2014/main" id="{9D44CA02-9739-F2D7-A9B8-D7C146261777}"/>
              </a:ext>
            </a:extLst>
          </p:cNvPr>
          <p:cNvSpPr>
            <a:spLocks noGrp="1"/>
          </p:cNvSpPr>
          <p:nvPr>
            <p:ph type="body" idx="1"/>
          </p:nvPr>
        </p:nvSpPr>
        <p:spPr/>
        <p:txBody>
          <a:bodyPr>
            <a:normAutofit fontScale="92500" lnSpcReduction="10000"/>
          </a:bodyPr>
          <a:lstStyle/>
          <a:p>
            <a:r>
              <a:rPr lang="de-DE" dirty="0"/>
              <a:t>Zielgruppe: Menschen mit Migrationserfahrung mit kulturellen und sprachlichen Barrieren im Zivilschutz und Katastrophenfall </a:t>
            </a:r>
          </a:p>
          <a:p>
            <a:r>
              <a:rPr lang="de-DE" dirty="0"/>
              <a:t>(beginnend ab der dritten Klasse) </a:t>
            </a:r>
          </a:p>
          <a:p>
            <a:r>
              <a:rPr lang="de-DE" dirty="0"/>
              <a:t>Zeitansatz: 4 UE. 			</a:t>
            </a:r>
            <a:r>
              <a:rPr kumimoji="0" lang="de-DE"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rPr>
              <a:t>Präsenz; Kann mit Modul 3 und 4 ergänzt werden</a:t>
            </a:r>
            <a:endParaRPr lang="de-DE" dirty="0"/>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003148" y="1038881"/>
            <a:ext cx="1344302" cy="438242"/>
          </a:xfrm>
          <a:prstGeom prst="rect">
            <a:avLst/>
          </a:prstGeom>
        </p:spPr>
      </p:pic>
    </p:spTree>
    <p:extLst>
      <p:ext uri="{BB962C8B-B14F-4D97-AF65-F5344CB8AC3E}">
        <p14:creationId xmlns:p14="http://schemas.microsoft.com/office/powerpoint/2010/main" val="2286402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9639476D-12EF-4F99-AA69-3421F60C9DBF}"/>
              </a:ext>
            </a:extLst>
          </p:cNvPr>
          <p:cNvPicPr>
            <a:picLocks noChangeAspect="1"/>
          </p:cNvPicPr>
          <p:nvPr/>
        </p:nvPicPr>
        <p:blipFill>
          <a:blip r:embed="rId3"/>
          <a:stretch>
            <a:fillRect/>
          </a:stretch>
        </p:blipFill>
        <p:spPr>
          <a:xfrm>
            <a:off x="3850821" y="0"/>
            <a:ext cx="8341179" cy="6858000"/>
          </a:xfrm>
          <a:prstGeom prst="rect">
            <a:avLst/>
          </a:prstGeom>
        </p:spPr>
      </p:pic>
      <p:sp>
        <p:nvSpPr>
          <p:cNvPr id="2" name="Titel 1">
            <a:extLst>
              <a:ext uri="{FF2B5EF4-FFF2-40B4-BE49-F238E27FC236}">
                <a16:creationId xmlns:a16="http://schemas.microsoft.com/office/drawing/2014/main" id="{A1B4A2BA-2259-4FB8-B9F5-F55C53A79307}"/>
              </a:ext>
            </a:extLst>
          </p:cNvPr>
          <p:cNvSpPr>
            <a:spLocks noGrp="1"/>
          </p:cNvSpPr>
          <p:nvPr>
            <p:ph type="title"/>
          </p:nvPr>
        </p:nvSpPr>
        <p:spPr/>
        <p:txBody>
          <a:bodyPr/>
          <a:lstStyle/>
          <a:p>
            <a:r>
              <a:rPr lang="de-DE" dirty="0"/>
              <a:t>Informationen zum</a:t>
            </a:r>
          </a:p>
        </p:txBody>
      </p:sp>
      <p:sp>
        <p:nvSpPr>
          <p:cNvPr id="3" name="Inhaltsplatzhalter 2">
            <a:extLst>
              <a:ext uri="{FF2B5EF4-FFF2-40B4-BE49-F238E27FC236}">
                <a16:creationId xmlns:a16="http://schemas.microsoft.com/office/drawing/2014/main" id="{A273B2B5-6E97-430B-94C7-FEEE6AC6667E}"/>
              </a:ext>
            </a:extLst>
          </p:cNvPr>
          <p:cNvSpPr>
            <a:spLocks noGrp="1"/>
          </p:cNvSpPr>
          <p:nvPr>
            <p:ph idx="1"/>
          </p:nvPr>
        </p:nvSpPr>
        <p:spPr>
          <a:xfrm>
            <a:off x="838200" y="1825625"/>
            <a:ext cx="7445991" cy="4351338"/>
          </a:xfrm>
        </p:spPr>
        <p:txBody>
          <a:bodyPr/>
          <a:lstStyle/>
          <a:p>
            <a:pPr>
              <a:lnSpc>
                <a:spcPct val="150000"/>
              </a:lnSpc>
            </a:pPr>
            <a:r>
              <a:rPr lang="de-DE" dirty="0">
                <a:effectLst/>
                <a:latin typeface="Arial" panose="020B0604020202020204" pitchFamily="34" charset="0"/>
              </a:rPr>
              <a:t>Hilfeleistungssystem in der Bundesrepublik Deutschland </a:t>
            </a:r>
          </a:p>
          <a:p>
            <a:pPr lvl="1">
              <a:lnSpc>
                <a:spcPct val="150000"/>
              </a:lnSpc>
            </a:pPr>
            <a:r>
              <a:rPr lang="de-DE" dirty="0">
                <a:effectLst/>
                <a:latin typeface="Arial" panose="020B0604020202020204" pitchFamily="34" charset="0"/>
              </a:rPr>
              <a:t>dessen Zuständigkeiten</a:t>
            </a:r>
          </a:p>
          <a:p>
            <a:pPr lvl="1">
              <a:lnSpc>
                <a:spcPct val="150000"/>
              </a:lnSpc>
            </a:pPr>
            <a:r>
              <a:rPr lang="de-DE" dirty="0">
                <a:effectLst/>
                <a:latin typeface="Arial" panose="020B0604020202020204" pitchFamily="34" charset="0"/>
              </a:rPr>
              <a:t>dessen Grenzen </a:t>
            </a:r>
          </a:p>
          <a:p>
            <a:pPr lvl="1">
              <a:lnSpc>
                <a:spcPct val="150000"/>
              </a:lnSpc>
            </a:pPr>
            <a:r>
              <a:rPr lang="de-DE" dirty="0">
                <a:effectLst/>
                <a:latin typeface="Arial" panose="020B0604020202020204" pitchFamily="34" charset="0"/>
              </a:rPr>
              <a:t>Leistungsfähigkeit</a:t>
            </a:r>
          </a:p>
          <a:p>
            <a:pPr lvl="1">
              <a:lnSpc>
                <a:spcPct val="150000"/>
              </a:lnSpc>
            </a:pPr>
            <a:r>
              <a:rPr lang="de-DE" dirty="0"/>
              <a:t>Einschränkungen </a:t>
            </a:r>
            <a:r>
              <a:rPr lang="de-DE" dirty="0">
                <a:effectLst/>
                <a:latin typeface="Arial" panose="020B0604020202020204" pitchFamily="34" charset="0"/>
              </a:rPr>
              <a:t>bei 			außergewöhnlichen Notlagen</a:t>
            </a:r>
          </a:p>
        </p:txBody>
      </p:sp>
      <p:pic>
        <p:nvPicPr>
          <p:cNvPr id="5" name="Grafik 4">
            <a:extLst>
              <a:ext uri="{FF2B5EF4-FFF2-40B4-BE49-F238E27FC236}">
                <a16:creationId xmlns:a16="http://schemas.microsoft.com/office/drawing/2014/main" id="{E38FFCD0-4BA5-44A2-8C8A-B7875D3F98FA}"/>
              </a:ext>
            </a:extLst>
          </p:cNvPr>
          <p:cNvPicPr>
            <a:picLocks noChangeAspect="1"/>
          </p:cNvPicPr>
          <p:nvPr/>
        </p:nvPicPr>
        <p:blipFill>
          <a:blip r:embed="rId4"/>
          <a:stretch>
            <a:fillRect/>
          </a:stretch>
        </p:blipFill>
        <p:spPr>
          <a:xfrm>
            <a:off x="10428598" y="808785"/>
            <a:ext cx="1344302" cy="438242"/>
          </a:xfrm>
          <a:prstGeom prst="rect">
            <a:avLst/>
          </a:prstGeom>
        </p:spPr>
      </p:pic>
    </p:spTree>
    <p:extLst>
      <p:ext uri="{BB962C8B-B14F-4D97-AF65-F5344CB8AC3E}">
        <p14:creationId xmlns:p14="http://schemas.microsoft.com/office/powerpoint/2010/main" val="997800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a:extLst>
            <a:ext uri="{FF2B5EF4-FFF2-40B4-BE49-F238E27FC236}">
              <a16:creationId xmlns:a16="http://schemas.microsoft.com/office/drawing/2014/main" id="{716BCA11-9814-402D-49CB-0F9C9D43992F}"/>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B79C0FDA-3C22-D1A0-3739-CE50D9807F68}"/>
              </a:ext>
            </a:extLst>
          </p:cNvPr>
          <p:cNvSpPr>
            <a:spLocks noGrp="1"/>
          </p:cNvSpPr>
          <p:nvPr>
            <p:ph type="title"/>
          </p:nvPr>
        </p:nvSpPr>
        <p:spPr/>
        <p:txBody>
          <a:bodyPr/>
          <a:lstStyle/>
          <a:p>
            <a:r>
              <a:rPr lang="de-DE" dirty="0"/>
              <a:t>Angestrebte Kompetenzen</a:t>
            </a:r>
          </a:p>
        </p:txBody>
      </p:sp>
      <p:sp>
        <p:nvSpPr>
          <p:cNvPr id="5" name="Inhaltsplatzhalter 4">
            <a:extLst>
              <a:ext uri="{FF2B5EF4-FFF2-40B4-BE49-F238E27FC236}">
                <a16:creationId xmlns:a16="http://schemas.microsoft.com/office/drawing/2014/main" id="{BAC8880B-7EE2-50A6-691C-FBB90FF7B99E}"/>
              </a:ext>
            </a:extLst>
          </p:cNvPr>
          <p:cNvSpPr>
            <a:spLocks noGrp="1"/>
          </p:cNvSpPr>
          <p:nvPr>
            <p:ph idx="1"/>
          </p:nvPr>
        </p:nvSpPr>
        <p:spPr/>
        <p:txBody>
          <a:bodyPr>
            <a:normAutofit/>
          </a:bodyPr>
          <a:lstStyle/>
          <a:p>
            <a:r>
              <a:rPr lang="de-DE" sz="2400" dirty="0"/>
              <a:t>Inklusion</a:t>
            </a:r>
          </a:p>
          <a:p>
            <a:r>
              <a:rPr lang="de-DE" sz="2400" dirty="0"/>
              <a:t>Mit dem Thema Zivilschutz und Katastrophenfall Anknüpfen an die Erlebenswelt der Menschen mit Migrationserfahrung </a:t>
            </a:r>
          </a:p>
          <a:p>
            <a:r>
              <a:rPr lang="de-DE" sz="2400" dirty="0"/>
              <a:t>Umgang mit dem deutschen Hilfeleistungssystem</a:t>
            </a:r>
          </a:p>
          <a:p>
            <a:r>
              <a:rPr lang="de-DE" sz="2400" dirty="0"/>
              <a:t>Selbstverständlichkeit der Hilfe unabhängig von Geschlecht, ethnischer oder religiöser Zugehörigkeit sowie die Mitte zwischen professioneller Distanz und Nähe annehmen</a:t>
            </a:r>
          </a:p>
          <a:p>
            <a:r>
              <a:rPr lang="de-DE" sz="2400" dirty="0"/>
              <a:t>Situationsgerechtes Handeln und damit Gefahren, die Selbst- und Fremdschutz thematisieren</a:t>
            </a:r>
          </a:p>
        </p:txBody>
      </p:sp>
      <p:pic>
        <p:nvPicPr>
          <p:cNvPr id="6" name="Grafik 5">
            <a:extLst>
              <a:ext uri="{FF2B5EF4-FFF2-40B4-BE49-F238E27FC236}">
                <a16:creationId xmlns:a16="http://schemas.microsoft.com/office/drawing/2014/main" id="{E38FFCD0-4BA5-44A2-8C8A-B7875D3F98FA}"/>
              </a:ext>
            </a:extLst>
          </p:cNvPr>
          <p:cNvPicPr>
            <a:picLocks noChangeAspect="1"/>
          </p:cNvPicPr>
          <p:nvPr/>
        </p:nvPicPr>
        <p:blipFill>
          <a:blip r:embed="rId3"/>
          <a:stretch>
            <a:fillRect/>
          </a:stretch>
        </p:blipFill>
        <p:spPr>
          <a:xfrm>
            <a:off x="10009498" y="808785"/>
            <a:ext cx="1344302" cy="438242"/>
          </a:xfrm>
          <a:prstGeom prst="rect">
            <a:avLst/>
          </a:prstGeom>
        </p:spPr>
      </p:pic>
    </p:spTree>
    <p:extLst>
      <p:ext uri="{BB962C8B-B14F-4D97-AF65-F5344CB8AC3E}">
        <p14:creationId xmlns:p14="http://schemas.microsoft.com/office/powerpoint/2010/main" val="4723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3A56F17-A61A-BB76-9583-9E1FD4DC07B3}"/>
              </a:ext>
            </a:extLst>
          </p:cNvPr>
          <p:cNvSpPr>
            <a:spLocks noGrp="1"/>
          </p:cNvSpPr>
          <p:nvPr>
            <p:ph idx="4294967295"/>
          </p:nvPr>
        </p:nvSpPr>
        <p:spPr>
          <a:xfrm>
            <a:off x="5876925" y="2057400"/>
            <a:ext cx="4991100" cy="3500438"/>
          </a:xfrm>
        </p:spPr>
        <p:txBody>
          <a:bodyPr/>
          <a:lstStyle/>
          <a:p>
            <a:r>
              <a:rPr lang="de-DE" dirty="0"/>
              <a:t>In Katastrophensituationen ist es wichtig, </a:t>
            </a:r>
            <a:r>
              <a:rPr lang="de-DE" b="1" dirty="0"/>
              <a:t>ruhig</a:t>
            </a:r>
            <a:r>
              <a:rPr lang="de-DE" dirty="0"/>
              <a:t> zu </a:t>
            </a:r>
            <a:r>
              <a:rPr lang="de-DE" b="1" dirty="0"/>
              <a:t>bleiben</a:t>
            </a:r>
            <a:r>
              <a:rPr lang="de-DE" dirty="0"/>
              <a:t>, improvisieren zu können und bei Bedarf schnell und effektiv zu handeln.</a:t>
            </a:r>
          </a:p>
        </p:txBody>
      </p:sp>
      <p:pic>
        <p:nvPicPr>
          <p:cNvPr id="4" name="Grafik 3">
            <a:extLst>
              <a:ext uri="{FF2B5EF4-FFF2-40B4-BE49-F238E27FC236}">
                <a16:creationId xmlns:a16="http://schemas.microsoft.com/office/drawing/2014/main" id="{73D0CC75-658C-71E3-002A-7B6558D2CEFA}"/>
              </a:ext>
            </a:extLst>
          </p:cNvPr>
          <p:cNvPicPr>
            <a:picLocks noChangeAspect="1"/>
          </p:cNvPicPr>
          <p:nvPr/>
        </p:nvPicPr>
        <p:blipFill>
          <a:blip r:embed="rId3"/>
          <a:stretch>
            <a:fillRect/>
          </a:stretch>
        </p:blipFill>
        <p:spPr>
          <a:xfrm>
            <a:off x="133350" y="-5414"/>
            <a:ext cx="5167613" cy="6863414"/>
          </a:xfrm>
          <a:prstGeom prst="rect">
            <a:avLst/>
          </a:prstGeom>
        </p:spPr>
      </p:pic>
      <p:sp>
        <p:nvSpPr>
          <p:cNvPr id="2" name="Textfeld 1">
            <a:extLst>
              <a:ext uri="{FF2B5EF4-FFF2-40B4-BE49-F238E27FC236}">
                <a16:creationId xmlns:a16="http://schemas.microsoft.com/office/drawing/2014/main" id="{74FB2F72-30D1-0E31-D28C-8E26AA5E5F49}"/>
              </a:ext>
            </a:extLst>
          </p:cNvPr>
          <p:cNvSpPr txBox="1"/>
          <p:nvPr/>
        </p:nvSpPr>
        <p:spPr>
          <a:xfrm>
            <a:off x="0" y="6596390"/>
            <a:ext cx="4787462" cy="261610"/>
          </a:xfrm>
          <a:prstGeom prst="rect">
            <a:avLst/>
          </a:prstGeom>
          <a:noFill/>
        </p:spPr>
        <p:txBody>
          <a:bodyPr wrap="square">
            <a:spAutoFit/>
          </a:bodyPr>
          <a:lstStyle/>
          <a:p>
            <a:r>
              <a:rPr lang="de-DE" sz="1050" dirty="0"/>
              <a:t>Bildquelle: Bundesministerium für wirtschaftliche Zusammenarbeit und Entwicklung</a:t>
            </a:r>
          </a:p>
        </p:txBody>
      </p:sp>
      <p:pic>
        <p:nvPicPr>
          <p:cNvPr id="5" name="Grafik 4">
            <a:extLst>
              <a:ext uri="{FF2B5EF4-FFF2-40B4-BE49-F238E27FC236}">
                <a16:creationId xmlns:a16="http://schemas.microsoft.com/office/drawing/2014/main" id="{E38FFCD0-4BA5-44A2-8C8A-B7875D3F98FA}"/>
              </a:ext>
            </a:extLst>
          </p:cNvPr>
          <p:cNvPicPr>
            <a:picLocks noChangeAspect="1"/>
          </p:cNvPicPr>
          <p:nvPr/>
        </p:nvPicPr>
        <p:blipFill>
          <a:blip r:embed="rId4"/>
          <a:stretch>
            <a:fillRect/>
          </a:stretch>
        </p:blipFill>
        <p:spPr>
          <a:xfrm>
            <a:off x="10195874" y="749067"/>
            <a:ext cx="1344302" cy="438242"/>
          </a:xfrm>
          <a:prstGeom prst="rect">
            <a:avLst/>
          </a:prstGeom>
        </p:spPr>
      </p:pic>
    </p:spTree>
    <p:extLst>
      <p:ext uri="{BB962C8B-B14F-4D97-AF65-F5344CB8AC3E}">
        <p14:creationId xmlns:p14="http://schemas.microsoft.com/office/powerpoint/2010/main" val="626876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FD9343-8A3B-4E93-AEB1-0ECCC414D124}"/>
              </a:ext>
            </a:extLst>
          </p:cNvPr>
          <p:cNvSpPr>
            <a:spLocks noGrp="1"/>
          </p:cNvSpPr>
          <p:nvPr>
            <p:ph type="title"/>
          </p:nvPr>
        </p:nvSpPr>
        <p:spPr/>
        <p:txBody>
          <a:bodyPr/>
          <a:lstStyle/>
          <a:p>
            <a:r>
              <a:rPr lang="de-DE" dirty="0"/>
              <a:t>Slogan des Katastrophenschutzes</a:t>
            </a:r>
          </a:p>
        </p:txBody>
      </p:sp>
      <p:sp>
        <p:nvSpPr>
          <p:cNvPr id="3" name="Inhaltsplatzhalter 2">
            <a:extLst>
              <a:ext uri="{FF2B5EF4-FFF2-40B4-BE49-F238E27FC236}">
                <a16:creationId xmlns:a16="http://schemas.microsoft.com/office/drawing/2014/main" id="{BDE7AE18-6024-448B-87E3-EC21EFD24B4B}"/>
              </a:ext>
            </a:extLst>
          </p:cNvPr>
          <p:cNvSpPr>
            <a:spLocks noGrp="1"/>
          </p:cNvSpPr>
          <p:nvPr>
            <p:ph idx="1"/>
          </p:nvPr>
        </p:nvSpPr>
        <p:spPr/>
        <p:txBody>
          <a:bodyPr/>
          <a:lstStyle/>
          <a:p>
            <a:pPr algn="ctr"/>
            <a:endParaRPr lang="de-DE" dirty="0"/>
          </a:p>
          <a:p>
            <a:pPr algn="ctr"/>
            <a:endParaRPr lang="de-DE" dirty="0"/>
          </a:p>
          <a:p>
            <a:pPr algn="ctr"/>
            <a:r>
              <a:rPr lang="de-DE" sz="3600" dirty="0"/>
              <a:t>Wer es nicht schafft sich vorzubereiten, ist vorbereitet,  es nicht zu schaffen.</a:t>
            </a:r>
          </a:p>
        </p:txBody>
      </p:sp>
      <p:pic>
        <p:nvPicPr>
          <p:cNvPr id="4" name="Grafik 3">
            <a:extLst>
              <a:ext uri="{FF2B5EF4-FFF2-40B4-BE49-F238E27FC236}">
                <a16:creationId xmlns:a16="http://schemas.microsoft.com/office/drawing/2014/main" id="{E38FFCD0-4BA5-44A2-8C8A-B7875D3F98FA}"/>
              </a:ext>
            </a:extLst>
          </p:cNvPr>
          <p:cNvPicPr>
            <a:picLocks noChangeAspect="1"/>
          </p:cNvPicPr>
          <p:nvPr/>
        </p:nvPicPr>
        <p:blipFill>
          <a:blip r:embed="rId2"/>
          <a:stretch>
            <a:fillRect/>
          </a:stretch>
        </p:blipFill>
        <p:spPr>
          <a:xfrm>
            <a:off x="10157214" y="707931"/>
            <a:ext cx="1344302" cy="438242"/>
          </a:xfrm>
          <a:prstGeom prst="rect">
            <a:avLst/>
          </a:prstGeom>
        </p:spPr>
      </p:pic>
    </p:spTree>
    <p:extLst>
      <p:ext uri="{BB962C8B-B14F-4D97-AF65-F5344CB8AC3E}">
        <p14:creationId xmlns:p14="http://schemas.microsoft.com/office/powerpoint/2010/main" val="1538719193"/>
      </p:ext>
    </p:extLst>
  </p:cSld>
  <p:clrMapOvr>
    <a:masterClrMapping/>
  </p:clrMapOvr>
</p:sld>
</file>

<file path=ppt/theme/theme1.xml><?xml version="1.0" encoding="utf-8"?>
<a:theme xmlns:a="http://schemas.openxmlformats.org/drawingml/2006/main" name="Office">
  <a:themeElements>
    <a:clrScheme name="Benutzerdefiniert 1">
      <a:dk1>
        <a:sysClr val="windowText" lastClr="000000"/>
      </a:dk1>
      <a:lt1>
        <a:sysClr val="window" lastClr="FFFFFF"/>
      </a:lt1>
      <a:dk2>
        <a:srgbClr val="39302A"/>
      </a:dk2>
      <a:lt2>
        <a:srgbClr val="E5DEDB"/>
      </a:lt2>
      <a:accent1>
        <a:srgbClr val="FFFF00"/>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1319</Words>
  <Application>Microsoft Office PowerPoint</Application>
  <PresentationFormat>Breitbild</PresentationFormat>
  <Paragraphs>145</Paragraphs>
  <Slides>23</Slides>
  <Notes>22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23</vt:i4>
      </vt:variant>
    </vt:vector>
  </HeadingPairs>
  <TitlesOfParts>
    <vt:vector size="27" baseType="lpstr">
      <vt:lpstr>Arial</vt:lpstr>
      <vt:lpstr>Calibri</vt:lpstr>
      <vt:lpstr>Calibri Light</vt:lpstr>
      <vt:lpstr>Office</vt:lpstr>
      <vt:lpstr>Modul 1:  Sicherheit und Erste Hilfe für Kinder </vt:lpstr>
      <vt:lpstr>Absicht:</vt:lpstr>
      <vt:lpstr>Modul 2 (für alle) Vorbeugung und Reaktion im Zivilschutz und Katastrophenfall Bevölkerung in Deutschland  (beginnend ab der dritten Klasse)  </vt:lpstr>
      <vt:lpstr>Angestrebte Kompetenzen</vt:lpstr>
      <vt:lpstr>Für den Notfall vorsorgen</vt:lpstr>
      <vt:lpstr>Besondere Gefahrenlagen und richtiges Verhalten:</vt:lpstr>
      <vt:lpstr>    Modul 3 (für alle): Medizinische Erstversorgung im Zivilschutz und Katastrophenfall </vt:lpstr>
      <vt:lpstr>Notfallhilfefähigkeiten, die über die üblichen Erste-Hilfe-Fähigkeiten hinausgehen</vt:lpstr>
      <vt:lpstr>Beispiele für erweiterte Notfallhilfefähigkeiten:</vt:lpstr>
      <vt:lpstr>Erste Hilfe </vt:lpstr>
      <vt:lpstr>Modul 4:  private Begleitung von Hilfebedürftigen mit Pflegebedarf im Zivilschutz und Katastrophenfall </vt:lpstr>
      <vt:lpstr>Angestrebte Kompetenzen</vt:lpstr>
      <vt:lpstr>Modul 5: professionelle Pflege im Zivilschutz und Katastrophenfall </vt:lpstr>
      <vt:lpstr>Angestrebte Kompetenzen</vt:lpstr>
      <vt:lpstr>Fazit Die Teilnehmenden sollen in schwierigen und belastenden Situationen handlungsfähig bleiben </vt:lpstr>
      <vt:lpstr>Modul 6:  Förderung Selbstschutz in Unternehmen/Behörden/Institutionen </vt:lpstr>
      <vt:lpstr>Angestrebte Kompetenzen</vt:lpstr>
      <vt:lpstr>Reflektion jedes einzelnen </vt:lpstr>
      <vt:lpstr>Modul 7:  „Menschen mit Migrationserfahrung“ im Zivilschutz und Katastrophenfall </vt:lpstr>
      <vt:lpstr>Informationen zum</vt:lpstr>
      <vt:lpstr>Angestrebte Kompetenzen</vt:lpstr>
      <vt:lpstr>PowerPoint-Präsentation</vt:lpstr>
      <vt:lpstr>Slogan des Katastrophenschutzes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Sylvia Rohrhirsh</dc:creator>
  <cp:lastModifiedBy>Sylvia Rohrhirsh</cp:lastModifiedBy>
  <cp:revision>3</cp:revision>
  <dcterms:created xsi:type="dcterms:W3CDTF">2025-06-30T07:50:52Z</dcterms:created>
  <dcterms:modified xsi:type="dcterms:W3CDTF">2025-06-30T08:05:40Z</dcterms:modified>
</cp:coreProperties>
</file>